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6" r:id="rId1"/>
    <p:sldMasterId id="2147483690" r:id="rId2"/>
    <p:sldMasterId id="2147483702" r:id="rId3"/>
    <p:sldMasterId id="2147483714" r:id="rId4"/>
    <p:sldMasterId id="2147483727" r:id="rId5"/>
    <p:sldMasterId id="2147483739" r:id="rId6"/>
  </p:sldMasterIdLst>
  <p:notesMasterIdLst>
    <p:notesMasterId r:id="rId37"/>
  </p:notesMasterIdLst>
  <p:sldIdLst>
    <p:sldId id="262" r:id="rId7"/>
    <p:sldId id="257" r:id="rId8"/>
    <p:sldId id="264" r:id="rId9"/>
    <p:sldId id="263" r:id="rId10"/>
    <p:sldId id="265" r:id="rId11"/>
    <p:sldId id="266" r:id="rId12"/>
    <p:sldId id="267" r:id="rId13"/>
    <p:sldId id="268" r:id="rId14"/>
    <p:sldId id="269" r:id="rId15"/>
    <p:sldId id="270" r:id="rId16"/>
    <p:sldId id="271" r:id="rId17"/>
    <p:sldId id="272" r:id="rId18"/>
    <p:sldId id="273" r:id="rId19"/>
    <p:sldId id="285" r:id="rId20"/>
    <p:sldId id="286" r:id="rId21"/>
    <p:sldId id="287" r:id="rId22"/>
    <p:sldId id="256" r:id="rId23"/>
    <p:sldId id="274" r:id="rId24"/>
    <p:sldId id="288" r:id="rId25"/>
    <p:sldId id="289" r:id="rId26"/>
    <p:sldId id="275" r:id="rId27"/>
    <p:sldId id="276" r:id="rId28"/>
    <p:sldId id="277" r:id="rId29"/>
    <p:sldId id="293" r:id="rId30"/>
    <p:sldId id="294" r:id="rId31"/>
    <p:sldId id="295" r:id="rId32"/>
    <p:sldId id="290" r:id="rId33"/>
    <p:sldId id="291" r:id="rId34"/>
    <p:sldId id="292" r:id="rId35"/>
    <p:sldId id="260" r:id="rId36"/>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A111915-BE36-4E01-A7E5-04B1672EAD32}" styleName="Светлый стиль 2 — акцент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Средний стиль 2 — акцент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1226" autoAdjust="0"/>
  </p:normalViewPr>
  <p:slideViewPr>
    <p:cSldViewPr snapToGrid="0">
      <p:cViewPr varScale="1">
        <p:scale>
          <a:sx n="113" d="100"/>
          <a:sy n="113" d="100"/>
        </p:scale>
        <p:origin x="396" y="108"/>
      </p:cViewPr>
      <p:guideLst/>
    </p:cSldViewPr>
  </p:slideViewPr>
  <p:notesTextViewPr>
    <p:cViewPr>
      <p:scale>
        <a:sx n="1" d="1"/>
        <a:sy n="1" d="1"/>
      </p:scale>
      <p:origin x="0" y="0"/>
    </p:cViewPr>
  </p:notesTextViewPr>
  <p:sorterViewPr>
    <p:cViewPr>
      <p:scale>
        <a:sx n="100" d="100"/>
        <a:sy n="100" d="100"/>
      </p:scale>
      <p:origin x="0" y="-218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0D4B9C-C7B0-4671-AC18-61BA041085D2}" type="datetimeFigureOut">
              <a:rPr lang="x-none" smtClean="0"/>
              <a:t>17-там-22</a:t>
            </a:fld>
            <a:endParaRPr lang="x-none"/>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7515D2B-B7D3-4FC1-BF1F-17B45672438B}" type="slidenum">
              <a:rPr lang="x-none" smtClean="0"/>
              <a:t>‹#›</a:t>
            </a:fld>
            <a:endParaRPr lang="x-none"/>
          </a:p>
        </p:txBody>
      </p:sp>
    </p:spTree>
    <p:extLst>
      <p:ext uri="{BB962C8B-B14F-4D97-AF65-F5344CB8AC3E}">
        <p14:creationId xmlns:p14="http://schemas.microsoft.com/office/powerpoint/2010/main" val="4688627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p:cNvSpPr>
            <a:spLocks noGrp="1"/>
          </p:cNvSpPr>
          <p:nvPr>
            <p:ph type="body" idx="1"/>
          </p:nvPr>
        </p:nvSpPr>
        <p:spPr/>
        <p:txBody>
          <a:bodyPr lIns="79690" tIns="39845" rIns="79690" bIns="39845">
            <a:normAutofit/>
          </a:bodyPr>
          <a:lstStyle/>
          <a:p>
            <a:endParaRPr/>
          </a:p>
        </p:txBody>
      </p:sp>
    </p:spTree>
    <p:extLst>
      <p:ext uri="{BB962C8B-B14F-4D97-AF65-F5344CB8AC3E}">
        <p14:creationId xmlns:p14="http://schemas.microsoft.com/office/powerpoint/2010/main" val="21718675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127edc9de72_0_11:notes"/>
          <p:cNvSpPr txBox="1">
            <a:spLocks noGrp="1"/>
          </p:cNvSpPr>
          <p:nvPr>
            <p:ph type="body" idx="1"/>
          </p:nvPr>
        </p:nvSpPr>
        <p:spPr>
          <a:xfrm>
            <a:off x="685802" y="4400556"/>
            <a:ext cx="5486400" cy="36006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52" name="Google Shape;52;g127edc9de72_0_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306227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7A78CEFB-0CE6-4B6C-8820-139B364F32B4}" type="datetimeFigureOut">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C87DAD9-4EFD-476D-B59C-217AE6F2D5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62432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A78CEFB-0CE6-4B6C-8820-139B364F32B4}" type="datetimeFigureOut">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C87DAD9-4EFD-476D-B59C-217AE6F2D5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563022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7A78CEFB-0CE6-4B6C-8820-139B364F32B4}" type="datetimeFigureOut">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C87DAD9-4EFD-476D-B59C-217AE6F2D5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84371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7A78CEFB-0CE6-4B6C-8820-139B364F32B4}" type="datetimeFigureOut">
              <a:rPr lang="ru-RU" smtClean="0">
                <a:solidFill>
                  <a:prstClr val="black">
                    <a:tint val="75000"/>
                  </a:prstClr>
                </a:solidFill>
              </a:rPr>
              <a:pPr/>
              <a:t>17.08.2022</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C87DAD9-4EFD-476D-B59C-217AE6F2D5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6788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7A78CEFB-0CE6-4B6C-8820-139B364F32B4}" type="datetimeFigureOut">
              <a:rPr lang="ru-RU" smtClean="0">
                <a:solidFill>
                  <a:prstClr val="black">
                    <a:tint val="75000"/>
                  </a:prstClr>
                </a:solidFill>
              </a:rPr>
              <a:pPr/>
              <a:t>17.08.2022</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BC87DAD9-4EFD-476D-B59C-217AE6F2D5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06183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7A78CEFB-0CE6-4B6C-8820-139B364F32B4}" type="datetimeFigureOut">
              <a:rPr lang="ru-RU" smtClean="0">
                <a:solidFill>
                  <a:prstClr val="black">
                    <a:tint val="75000"/>
                  </a:prstClr>
                </a:solidFill>
              </a:rPr>
              <a:pPr/>
              <a:t>17.08.2022</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BC87DAD9-4EFD-476D-B59C-217AE6F2D5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899010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7A78CEFB-0CE6-4B6C-8820-139B364F32B4}" type="datetimeFigureOut">
              <a:rPr lang="ru-RU" smtClean="0">
                <a:solidFill>
                  <a:prstClr val="black">
                    <a:tint val="75000"/>
                  </a:prstClr>
                </a:solidFill>
              </a:rPr>
              <a:pPr/>
              <a:t>17.08.2022</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BC87DAD9-4EFD-476D-B59C-217AE6F2D5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20405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7A78CEFB-0CE6-4B6C-8820-139B364F32B4}" type="datetimeFigureOut">
              <a:rPr lang="ru-RU" smtClean="0">
                <a:solidFill>
                  <a:prstClr val="black">
                    <a:tint val="75000"/>
                  </a:prstClr>
                </a:solidFill>
              </a:rPr>
              <a:pPr/>
              <a:t>17.08.2022</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C87DAD9-4EFD-476D-B59C-217AE6F2D5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93414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7A78CEFB-0CE6-4B6C-8820-139B364F32B4}" type="datetimeFigureOut">
              <a:rPr lang="ru-RU" smtClean="0">
                <a:solidFill>
                  <a:prstClr val="black">
                    <a:tint val="75000"/>
                  </a:prstClr>
                </a:solidFill>
              </a:rPr>
              <a:pPr/>
              <a:t>17.08.2022</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BC87DAD9-4EFD-476D-B59C-217AE6F2D5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287451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A78CEFB-0CE6-4B6C-8820-139B364F32B4}" type="datetimeFigureOut">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C87DAD9-4EFD-476D-B59C-217AE6F2D5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5645889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7A78CEFB-0CE6-4B6C-8820-139B364F32B4}" type="datetimeFigureOut">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BC87DAD9-4EFD-476D-B59C-217AE6F2D5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31993682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C53F951A-3C50-4946-929A-F59B77118152}" type="datetime1">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46774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84E18B6-E79C-4A5D-A2A5-AFD519856AA7}" type="datetime1">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271258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9C6BD71B-4BD7-42AC-AFBF-6BAA7D2FC436}" type="datetime1">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1517478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0E06A06-E128-47A4-B296-A47CDE7EAF5A}" type="datetime1">
              <a:rPr lang="ru-RU" smtClean="0">
                <a:solidFill>
                  <a:prstClr val="black">
                    <a:tint val="75000"/>
                  </a:prstClr>
                </a:solidFill>
              </a:rPr>
              <a:pPr/>
              <a:t>17.08.2022</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7082945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91C8F109-8B50-4513-9D20-A98207142355}" type="datetime1">
              <a:rPr lang="ru-RU" smtClean="0">
                <a:solidFill>
                  <a:prstClr val="black">
                    <a:tint val="75000"/>
                  </a:prstClr>
                </a:solidFill>
              </a:rPr>
              <a:pPr/>
              <a:t>17.08.2022</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103783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41E5016D-E415-49BA-9C5B-1B6B5AF3167A}" type="datetime1">
              <a:rPr lang="ru-RU" smtClean="0">
                <a:solidFill>
                  <a:prstClr val="black">
                    <a:tint val="75000"/>
                  </a:prstClr>
                </a:solidFill>
              </a:rPr>
              <a:pPr/>
              <a:t>17.08.2022</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43259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2DFD048-C0FD-4E59-A25D-67FBF3168E64}" type="datetime1">
              <a:rPr lang="ru-RU" smtClean="0">
                <a:solidFill>
                  <a:prstClr val="black">
                    <a:tint val="75000"/>
                  </a:prstClr>
                </a:solidFill>
              </a:rPr>
              <a:pPr/>
              <a:t>17.08.2022</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6151849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E3CF464E-435E-4296-A3CE-CF6E7A13AA55}" type="datetime1">
              <a:rPr lang="ru-RU" smtClean="0">
                <a:solidFill>
                  <a:prstClr val="black">
                    <a:tint val="75000"/>
                  </a:prstClr>
                </a:solidFill>
              </a:rPr>
              <a:pPr/>
              <a:t>17.08.2022</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749276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3EC737C4-9302-400E-AC0F-4C63DF7F5E00}" type="datetime1">
              <a:rPr lang="ru-RU" smtClean="0">
                <a:solidFill>
                  <a:prstClr val="black">
                    <a:tint val="75000"/>
                  </a:prstClr>
                </a:solidFill>
              </a:rPr>
              <a:pPr/>
              <a:t>17.08.2022</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964249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B537A1B-2D2F-46B5-B20C-A68DB4E9103B}" type="datetime1">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4731673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582883B-9BBB-4832-B76E-424277A04D28}" type="datetime1">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0063914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C53F951A-3C50-4946-929A-F59B77118152}" type="datetime1">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106541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84E18B6-E79C-4A5D-A2A5-AFD519856AA7}" type="datetime1">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53692987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9C6BD71B-4BD7-42AC-AFBF-6BAA7D2FC436}" type="datetime1">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3539919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50E06A06-E128-47A4-B296-A47CDE7EAF5A}" type="datetime1">
              <a:rPr lang="ru-RU" smtClean="0">
                <a:solidFill>
                  <a:prstClr val="black">
                    <a:tint val="75000"/>
                  </a:prstClr>
                </a:solidFill>
              </a:rPr>
              <a:pPr/>
              <a:t>17.08.2022</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409960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91C8F109-8B50-4513-9D20-A98207142355}" type="datetime1">
              <a:rPr lang="ru-RU" smtClean="0">
                <a:solidFill>
                  <a:prstClr val="black">
                    <a:tint val="75000"/>
                  </a:prstClr>
                </a:solidFill>
              </a:rPr>
              <a:pPr/>
              <a:t>17.08.2022</a:t>
            </a:fld>
            <a:endParaRPr lang="ru-RU">
              <a:solidFill>
                <a:prstClr val="black">
                  <a:tint val="75000"/>
                </a:prstClr>
              </a:solidFill>
            </a:endParaRPr>
          </a:p>
        </p:txBody>
      </p:sp>
      <p:sp>
        <p:nvSpPr>
          <p:cNvPr id="8" name="Нижний колонтитул 7"/>
          <p:cNvSpPr>
            <a:spLocks noGrp="1"/>
          </p:cNvSpPr>
          <p:nvPr>
            <p:ph type="ftr" sz="quarter" idx="11"/>
          </p:nvPr>
        </p:nvSpPr>
        <p:spPr/>
        <p:txBody>
          <a:bodyPr/>
          <a:lstStyle/>
          <a:p>
            <a:endParaRPr lang="ru-RU">
              <a:solidFill>
                <a:prstClr val="black">
                  <a:tint val="75000"/>
                </a:prstClr>
              </a:solidFill>
            </a:endParaRPr>
          </a:p>
        </p:txBody>
      </p:sp>
      <p:sp>
        <p:nvSpPr>
          <p:cNvPr id="9" name="Номер слайда 8"/>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2919508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41E5016D-E415-49BA-9C5B-1B6B5AF3167A}" type="datetime1">
              <a:rPr lang="ru-RU" smtClean="0">
                <a:solidFill>
                  <a:prstClr val="black">
                    <a:tint val="75000"/>
                  </a:prstClr>
                </a:solidFill>
              </a:rPr>
              <a:pPr/>
              <a:t>17.08.2022</a:t>
            </a:fld>
            <a:endParaRPr lang="ru-RU">
              <a:solidFill>
                <a:prstClr val="black">
                  <a:tint val="75000"/>
                </a:prstClr>
              </a:solidFill>
            </a:endParaRPr>
          </a:p>
        </p:txBody>
      </p:sp>
      <p:sp>
        <p:nvSpPr>
          <p:cNvPr id="4" name="Нижний колонтитул 3"/>
          <p:cNvSpPr>
            <a:spLocks noGrp="1"/>
          </p:cNvSpPr>
          <p:nvPr>
            <p:ph type="ftr" sz="quarter" idx="11"/>
          </p:nvPr>
        </p:nvSpPr>
        <p:spPr/>
        <p:txBody>
          <a:bodyPr/>
          <a:lstStyle/>
          <a:p>
            <a:endParaRPr lang="ru-RU">
              <a:solidFill>
                <a:prstClr val="black">
                  <a:tint val="75000"/>
                </a:prstClr>
              </a:solidFill>
            </a:endParaRPr>
          </a:p>
        </p:txBody>
      </p:sp>
      <p:sp>
        <p:nvSpPr>
          <p:cNvPr id="5" name="Номер слайда 4"/>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092325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52DFD048-C0FD-4E59-A25D-67FBF3168E64}" type="datetime1">
              <a:rPr lang="ru-RU" smtClean="0">
                <a:solidFill>
                  <a:prstClr val="black">
                    <a:tint val="75000"/>
                  </a:prstClr>
                </a:solidFill>
              </a:rPr>
              <a:pPr/>
              <a:t>17.08.2022</a:t>
            </a:fld>
            <a:endParaRPr lang="ru-RU">
              <a:solidFill>
                <a:prstClr val="black">
                  <a:tint val="75000"/>
                </a:prstClr>
              </a:solidFill>
            </a:endParaRPr>
          </a:p>
        </p:txBody>
      </p:sp>
      <p:sp>
        <p:nvSpPr>
          <p:cNvPr id="3" name="Нижний колонтитул 2"/>
          <p:cNvSpPr>
            <a:spLocks noGrp="1"/>
          </p:cNvSpPr>
          <p:nvPr>
            <p:ph type="ftr" sz="quarter" idx="11"/>
          </p:nvPr>
        </p:nvSpPr>
        <p:spPr/>
        <p:txBody>
          <a:bodyPr/>
          <a:lstStyle/>
          <a:p>
            <a:endParaRPr lang="ru-RU">
              <a:solidFill>
                <a:prstClr val="black">
                  <a:tint val="75000"/>
                </a:prstClr>
              </a:solidFill>
            </a:endParaRPr>
          </a:p>
        </p:txBody>
      </p:sp>
      <p:sp>
        <p:nvSpPr>
          <p:cNvPr id="4" name="Номер слайда 3"/>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1089549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E3CF464E-435E-4296-A3CE-CF6E7A13AA55}" type="datetime1">
              <a:rPr lang="ru-RU" smtClean="0">
                <a:solidFill>
                  <a:prstClr val="black">
                    <a:tint val="75000"/>
                  </a:prstClr>
                </a:solidFill>
              </a:rPr>
              <a:pPr/>
              <a:t>17.08.2022</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74052114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3EC737C4-9302-400E-AC0F-4C63DF7F5E00}" type="datetime1">
              <a:rPr lang="ru-RU" smtClean="0">
                <a:solidFill>
                  <a:prstClr val="black">
                    <a:tint val="75000"/>
                  </a:prstClr>
                </a:solidFill>
              </a:rPr>
              <a:pPr/>
              <a:t>17.08.2022</a:t>
            </a:fld>
            <a:endParaRPr lang="ru-RU">
              <a:solidFill>
                <a:prstClr val="black">
                  <a:tint val="75000"/>
                </a:prstClr>
              </a:solidFill>
            </a:endParaRPr>
          </a:p>
        </p:txBody>
      </p:sp>
      <p:sp>
        <p:nvSpPr>
          <p:cNvPr id="6" name="Нижний колонтитул 5"/>
          <p:cNvSpPr>
            <a:spLocks noGrp="1"/>
          </p:cNvSpPr>
          <p:nvPr>
            <p:ph type="ftr" sz="quarter" idx="11"/>
          </p:nvPr>
        </p:nvSpPr>
        <p:spPr/>
        <p:txBody>
          <a:bodyPr/>
          <a:lstStyle/>
          <a:p>
            <a:endParaRPr lang="ru-RU">
              <a:solidFill>
                <a:prstClr val="black">
                  <a:tint val="75000"/>
                </a:prstClr>
              </a:solidFill>
            </a:endParaRPr>
          </a:p>
        </p:txBody>
      </p:sp>
      <p:sp>
        <p:nvSpPr>
          <p:cNvPr id="7" name="Номер слайда 6"/>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35166907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3B537A1B-2D2F-46B5-B20C-A68DB4E9103B}" type="datetime1">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772248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9582883B-9BBB-4832-B76E-424277A04D28}" type="datetime1">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11"/>
          </p:nvPr>
        </p:nvSpPr>
        <p:spPr/>
        <p:txBody>
          <a:bodyPr/>
          <a:lstStyle/>
          <a:p>
            <a:endParaRPr lang="ru-RU">
              <a:solidFill>
                <a:prstClr val="black">
                  <a:tint val="75000"/>
                </a:prstClr>
              </a:solidFill>
            </a:endParaRPr>
          </a:p>
        </p:txBody>
      </p:sp>
      <p:sp>
        <p:nvSpPr>
          <p:cNvPr id="6" name="Номер слайда 5"/>
          <p:cNvSpPr>
            <a:spLocks noGrp="1"/>
          </p:cNvSpPr>
          <p:nvPr>
            <p:ph type="sldNum" sz="quarter" idx="12"/>
          </p:nvPr>
        </p:nvSpPr>
        <p:spPr/>
        <p:txBody>
          <a:body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022704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524000" y="3602037"/>
            <a:ext cx="9144000" cy="1655763"/>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6E31F0CC-6955-4FAF-8D38-7134B259825A}" type="datetimeFigureOut">
              <a:rPr lang="ru-RU" smtClean="0">
                <a:solidFill>
                  <a:prstClr val="black">
                    <a:tint val="75000"/>
                  </a:prstClr>
                </a:solidFill>
              </a:rPr>
              <a:pPr/>
              <a:t>17.08.2022</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0D57C6BF-E78A-4BAC-A232-2FC4EC8FC7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64294164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E31F0CC-6955-4FAF-8D38-7134B259825A}" type="datetimeFigureOut">
              <a:rPr lang="ru-RU" smtClean="0">
                <a:solidFill>
                  <a:prstClr val="black">
                    <a:tint val="75000"/>
                  </a:prstClr>
                </a:solidFill>
              </a:rPr>
              <a:pPr/>
              <a:t>17.08.2022</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0D57C6BF-E78A-4BAC-A232-2FC4EC8FC7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6608757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831851" y="4589464"/>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6E31F0CC-6955-4FAF-8D38-7134B259825A}" type="datetimeFigureOut">
              <a:rPr lang="ru-RU" smtClean="0">
                <a:solidFill>
                  <a:prstClr val="black">
                    <a:tint val="75000"/>
                  </a:prstClr>
                </a:solidFill>
              </a:rPr>
              <a:pPr/>
              <a:t>17.08.2022</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0D57C6BF-E78A-4BAC-A232-2FC4EC8FC7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90858190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838200" y="1825625"/>
            <a:ext cx="5181600" cy="435133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6172200" y="1825625"/>
            <a:ext cx="5181600" cy="4351339"/>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6E31F0CC-6955-4FAF-8D38-7134B259825A}" type="datetimeFigureOut">
              <a:rPr lang="ru-RU" smtClean="0">
                <a:solidFill>
                  <a:prstClr val="black">
                    <a:tint val="75000"/>
                  </a:prstClr>
                </a:solidFill>
              </a:rPr>
              <a:pPr/>
              <a:t>17.08.2022</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fld id="{0D57C6BF-E78A-4BAC-A232-2FC4EC8FC7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21163295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4" name="Content Placeholder 3"/>
          <p:cNvSpPr>
            <a:spLocks noGrp="1"/>
          </p:cNvSpPr>
          <p:nvPr>
            <p:ph sz="half" idx="2"/>
          </p:nvPr>
        </p:nvSpPr>
        <p:spPr>
          <a:xfrm>
            <a:off x="839789"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ru-RU"/>
              <a:t>Образец текста</a:t>
            </a:r>
          </a:p>
        </p:txBody>
      </p:sp>
      <p:sp>
        <p:nvSpPr>
          <p:cNvPr id="6" name="Content Placeholder 5"/>
          <p:cNvSpPr>
            <a:spLocks noGrp="1"/>
          </p:cNvSpPr>
          <p:nvPr>
            <p:ph sz="quarter" idx="4"/>
          </p:nvPr>
        </p:nvSpPr>
        <p:spPr>
          <a:xfrm>
            <a:off x="6172201"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6E31F0CC-6955-4FAF-8D38-7134B259825A}" type="datetimeFigureOut">
              <a:rPr lang="ru-RU" smtClean="0">
                <a:solidFill>
                  <a:prstClr val="black">
                    <a:tint val="75000"/>
                  </a:prstClr>
                </a:solidFill>
              </a:rPr>
              <a:pPr/>
              <a:t>17.08.2022</a:t>
            </a:fld>
            <a:endParaRPr lang="ru-RU">
              <a:solidFill>
                <a:prstClr val="black">
                  <a:tint val="75000"/>
                </a:prstClr>
              </a:solidFill>
            </a:endParaRPr>
          </a:p>
        </p:txBody>
      </p:sp>
      <p:sp>
        <p:nvSpPr>
          <p:cNvPr id="8" name="Footer Placeholder 7"/>
          <p:cNvSpPr>
            <a:spLocks noGrp="1"/>
          </p:cNvSpPr>
          <p:nvPr>
            <p:ph type="ftr" sz="quarter" idx="11"/>
          </p:nvPr>
        </p:nvSpPr>
        <p:spPr/>
        <p:txBody>
          <a:bodyPr/>
          <a:lstStyle/>
          <a:p>
            <a:endParaRPr lang="ru-RU">
              <a:solidFill>
                <a:prstClr val="black">
                  <a:tint val="75000"/>
                </a:prstClr>
              </a:solidFill>
            </a:endParaRPr>
          </a:p>
        </p:txBody>
      </p:sp>
      <p:sp>
        <p:nvSpPr>
          <p:cNvPr id="9" name="Slide Number Placeholder 8"/>
          <p:cNvSpPr>
            <a:spLocks noGrp="1"/>
          </p:cNvSpPr>
          <p:nvPr>
            <p:ph type="sldNum" sz="quarter" idx="12"/>
          </p:nvPr>
        </p:nvSpPr>
        <p:spPr/>
        <p:txBody>
          <a:bodyPr/>
          <a:lstStyle/>
          <a:p>
            <a:fld id="{0D57C6BF-E78A-4BAC-A232-2FC4EC8FC7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3807471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6E31F0CC-6955-4FAF-8D38-7134B259825A}" type="datetimeFigureOut">
              <a:rPr lang="ru-RU" smtClean="0">
                <a:solidFill>
                  <a:prstClr val="black">
                    <a:tint val="75000"/>
                  </a:prstClr>
                </a:solidFill>
              </a:rPr>
              <a:pPr/>
              <a:t>17.08.2022</a:t>
            </a:fld>
            <a:endParaRPr lang="ru-RU">
              <a:solidFill>
                <a:prstClr val="black">
                  <a:tint val="75000"/>
                </a:prstClr>
              </a:solidFill>
            </a:endParaRPr>
          </a:p>
        </p:txBody>
      </p:sp>
      <p:sp>
        <p:nvSpPr>
          <p:cNvPr id="4" name="Footer Placeholder 3"/>
          <p:cNvSpPr>
            <a:spLocks noGrp="1"/>
          </p:cNvSpPr>
          <p:nvPr>
            <p:ph type="ftr" sz="quarter" idx="11"/>
          </p:nvPr>
        </p:nvSpPr>
        <p:spPr/>
        <p:txBody>
          <a:bodyPr/>
          <a:lstStyle/>
          <a:p>
            <a:endParaRPr lang="ru-RU">
              <a:solidFill>
                <a:prstClr val="black">
                  <a:tint val="75000"/>
                </a:prstClr>
              </a:solidFill>
            </a:endParaRPr>
          </a:p>
        </p:txBody>
      </p:sp>
      <p:sp>
        <p:nvSpPr>
          <p:cNvPr id="5" name="Slide Number Placeholder 4"/>
          <p:cNvSpPr>
            <a:spLocks noGrp="1"/>
          </p:cNvSpPr>
          <p:nvPr>
            <p:ph type="sldNum" sz="quarter" idx="12"/>
          </p:nvPr>
        </p:nvSpPr>
        <p:spPr/>
        <p:txBody>
          <a:bodyPr/>
          <a:lstStyle/>
          <a:p>
            <a:fld id="{0D57C6BF-E78A-4BAC-A232-2FC4EC8FC7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4671285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E31F0CC-6955-4FAF-8D38-7134B259825A}" type="datetimeFigureOut">
              <a:rPr lang="ru-RU" smtClean="0">
                <a:solidFill>
                  <a:prstClr val="black">
                    <a:tint val="75000"/>
                  </a:prstClr>
                </a:solidFill>
              </a:rPr>
              <a:pPr/>
              <a:t>17.08.2022</a:t>
            </a:fld>
            <a:endParaRPr lang="ru-RU">
              <a:solidFill>
                <a:prstClr val="black">
                  <a:tint val="75000"/>
                </a:prstClr>
              </a:solidFill>
            </a:endParaRPr>
          </a:p>
        </p:txBody>
      </p:sp>
      <p:sp>
        <p:nvSpPr>
          <p:cNvPr id="3" name="Footer Placeholder 2"/>
          <p:cNvSpPr>
            <a:spLocks noGrp="1"/>
          </p:cNvSpPr>
          <p:nvPr>
            <p:ph type="ftr" sz="quarter" idx="11"/>
          </p:nvPr>
        </p:nvSpPr>
        <p:spPr/>
        <p:txBody>
          <a:bodyPr/>
          <a:lstStyle/>
          <a:p>
            <a:endParaRPr lang="ru-RU">
              <a:solidFill>
                <a:prstClr val="black">
                  <a:tint val="75000"/>
                </a:prstClr>
              </a:solidFill>
            </a:endParaRPr>
          </a:p>
        </p:txBody>
      </p:sp>
      <p:sp>
        <p:nvSpPr>
          <p:cNvPr id="4" name="Slide Number Placeholder 3"/>
          <p:cNvSpPr>
            <a:spLocks noGrp="1"/>
          </p:cNvSpPr>
          <p:nvPr>
            <p:ph type="sldNum" sz="quarter" idx="12"/>
          </p:nvPr>
        </p:nvSpPr>
        <p:spPr/>
        <p:txBody>
          <a:bodyPr/>
          <a:lstStyle/>
          <a:p>
            <a:fld id="{0D57C6BF-E78A-4BAC-A232-2FC4EC8FC7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9887731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6E31F0CC-6955-4FAF-8D38-7134B259825A}" type="datetimeFigureOut">
              <a:rPr lang="ru-RU" smtClean="0">
                <a:solidFill>
                  <a:prstClr val="black">
                    <a:tint val="75000"/>
                  </a:prstClr>
                </a:solidFill>
              </a:rPr>
              <a:pPr/>
              <a:t>17.08.2022</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fld id="{0D57C6BF-E78A-4BAC-A232-2FC4EC8FC7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23129241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839788" y="2057401"/>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6E31F0CC-6955-4FAF-8D38-7134B259825A}" type="datetimeFigureOut">
              <a:rPr lang="ru-RU" smtClean="0">
                <a:solidFill>
                  <a:prstClr val="black">
                    <a:tint val="75000"/>
                  </a:prstClr>
                </a:solidFill>
              </a:rPr>
              <a:pPr/>
              <a:t>17.08.2022</a:t>
            </a:fld>
            <a:endParaRPr lang="ru-RU">
              <a:solidFill>
                <a:prstClr val="black">
                  <a:tint val="75000"/>
                </a:prstClr>
              </a:solidFill>
            </a:endParaRPr>
          </a:p>
        </p:txBody>
      </p:sp>
      <p:sp>
        <p:nvSpPr>
          <p:cNvPr id="6" name="Footer Placeholder 5"/>
          <p:cNvSpPr>
            <a:spLocks noGrp="1"/>
          </p:cNvSpPr>
          <p:nvPr>
            <p:ph type="ftr" sz="quarter" idx="11"/>
          </p:nvPr>
        </p:nvSpPr>
        <p:spPr/>
        <p:txBody>
          <a:bodyPr/>
          <a:lstStyle/>
          <a:p>
            <a:endParaRPr lang="ru-RU">
              <a:solidFill>
                <a:prstClr val="black">
                  <a:tint val="75000"/>
                </a:prstClr>
              </a:solidFill>
            </a:endParaRPr>
          </a:p>
        </p:txBody>
      </p:sp>
      <p:sp>
        <p:nvSpPr>
          <p:cNvPr id="7" name="Slide Number Placeholder 6"/>
          <p:cNvSpPr>
            <a:spLocks noGrp="1"/>
          </p:cNvSpPr>
          <p:nvPr>
            <p:ph type="sldNum" sz="quarter" idx="12"/>
          </p:nvPr>
        </p:nvSpPr>
        <p:spPr/>
        <p:txBody>
          <a:bodyPr/>
          <a:lstStyle/>
          <a:p>
            <a:fld id="{0D57C6BF-E78A-4BAC-A232-2FC4EC8FC7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193263765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E31F0CC-6955-4FAF-8D38-7134B259825A}" type="datetimeFigureOut">
              <a:rPr lang="ru-RU" smtClean="0">
                <a:solidFill>
                  <a:prstClr val="black">
                    <a:tint val="75000"/>
                  </a:prstClr>
                </a:solidFill>
              </a:rPr>
              <a:pPr/>
              <a:t>17.08.2022</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0D57C6BF-E78A-4BAC-A232-2FC4EC8FC7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41332293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6"/>
            <a:ext cx="2628900" cy="5811839"/>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838201" y="365126"/>
            <a:ext cx="7734300" cy="5811839"/>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6E31F0CC-6955-4FAF-8D38-7134B259825A}" type="datetimeFigureOut">
              <a:rPr lang="ru-RU" smtClean="0">
                <a:solidFill>
                  <a:prstClr val="black">
                    <a:tint val="75000"/>
                  </a:prstClr>
                </a:solidFill>
              </a:rPr>
              <a:pPr/>
              <a:t>17.08.2022</a:t>
            </a:fld>
            <a:endParaRPr lang="ru-RU">
              <a:solidFill>
                <a:prstClr val="black">
                  <a:tint val="75000"/>
                </a:prstClr>
              </a:solidFill>
            </a:endParaRPr>
          </a:p>
        </p:txBody>
      </p:sp>
      <p:sp>
        <p:nvSpPr>
          <p:cNvPr id="5" name="Footer Placeholder 4"/>
          <p:cNvSpPr>
            <a:spLocks noGrp="1"/>
          </p:cNvSpPr>
          <p:nvPr>
            <p:ph type="ftr" sz="quarter" idx="11"/>
          </p:nvPr>
        </p:nvSpPr>
        <p:spPr/>
        <p:txBody>
          <a:bodyPr/>
          <a:lstStyle/>
          <a:p>
            <a:endParaRPr lang="ru-RU">
              <a:solidFill>
                <a:prstClr val="black">
                  <a:tint val="75000"/>
                </a:prstClr>
              </a:solidFill>
            </a:endParaRPr>
          </a:p>
        </p:txBody>
      </p:sp>
      <p:sp>
        <p:nvSpPr>
          <p:cNvPr id="6" name="Slide Number Placeholder 5"/>
          <p:cNvSpPr>
            <a:spLocks noGrp="1"/>
          </p:cNvSpPr>
          <p:nvPr>
            <p:ph type="sldNum" sz="quarter" idx="12"/>
          </p:nvPr>
        </p:nvSpPr>
        <p:spPr/>
        <p:txBody>
          <a:bodyPr/>
          <a:lstStyle/>
          <a:p>
            <a:fld id="{0D57C6BF-E78A-4BAC-A232-2FC4EC8FC795}"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0529208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ru">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0949540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p>
        </p:txBody>
      </p:sp>
      <p:sp>
        <p:nvSpPr>
          <p:cNvPr id="3" name="Подзаголовок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p>
        </p:txBody>
      </p:sp>
      <p:sp>
        <p:nvSpPr>
          <p:cNvPr id="4" name="Дата 3"/>
          <p:cNvSpPr>
            <a:spLocks noGrp="1"/>
          </p:cNvSpPr>
          <p:nvPr>
            <p:ph type="dt" sz="half" idx="10"/>
          </p:nvPr>
        </p:nvSpPr>
        <p:spPr/>
        <p:txBody>
          <a:bodyPr/>
          <a:lstStyle/>
          <a:p>
            <a:fld id="{AAA7D511-6C65-407A-8757-A32F22E76FBD}" type="datetimeFigureOut">
              <a:rPr lang="ru-RU" smtClean="0"/>
              <a:t>17.08.2022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6B90E62-2923-40A6-9EF3-54B0497ABA72}" type="slidenum">
              <a:rPr lang="ru-RU" smtClean="0"/>
              <a:t>‹#›</a:t>
            </a:fld>
            <a:endParaRPr lang="ru-RU"/>
          </a:p>
        </p:txBody>
      </p:sp>
    </p:spTree>
    <p:extLst>
      <p:ext uri="{BB962C8B-B14F-4D97-AF65-F5344CB8AC3E}">
        <p14:creationId xmlns:p14="http://schemas.microsoft.com/office/powerpoint/2010/main" val="6650815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AA7D511-6C65-407A-8757-A32F22E76FBD}" type="datetimeFigureOut">
              <a:rPr lang="ru-RU" smtClean="0"/>
              <a:t>17.08.2022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6B90E62-2923-40A6-9EF3-54B0497ABA72}" type="slidenum">
              <a:rPr lang="ru-RU" smtClean="0"/>
              <a:t>‹#›</a:t>
            </a:fld>
            <a:endParaRPr lang="ru-RU"/>
          </a:p>
        </p:txBody>
      </p:sp>
    </p:spTree>
    <p:extLst>
      <p:ext uri="{BB962C8B-B14F-4D97-AF65-F5344CB8AC3E}">
        <p14:creationId xmlns:p14="http://schemas.microsoft.com/office/powerpoint/2010/main" val="54924008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p>
        </p:txBody>
      </p:sp>
      <p:sp>
        <p:nvSpPr>
          <p:cNvPr id="3" name="Текст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p:cNvSpPr>
            <a:spLocks noGrp="1"/>
          </p:cNvSpPr>
          <p:nvPr>
            <p:ph type="dt" sz="half" idx="10"/>
          </p:nvPr>
        </p:nvSpPr>
        <p:spPr/>
        <p:txBody>
          <a:bodyPr/>
          <a:lstStyle/>
          <a:p>
            <a:fld id="{AAA7D511-6C65-407A-8757-A32F22E76FBD}" type="datetimeFigureOut">
              <a:rPr lang="ru-RU" smtClean="0"/>
              <a:t>17.08.2022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6B90E62-2923-40A6-9EF3-54B0497ABA72}" type="slidenum">
              <a:rPr lang="ru-RU" smtClean="0"/>
              <a:t>‹#›</a:t>
            </a:fld>
            <a:endParaRPr lang="ru-RU"/>
          </a:p>
        </p:txBody>
      </p:sp>
    </p:spTree>
    <p:extLst>
      <p:ext uri="{BB962C8B-B14F-4D97-AF65-F5344CB8AC3E}">
        <p14:creationId xmlns:p14="http://schemas.microsoft.com/office/powerpoint/2010/main" val="409886861"/>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Объект 2"/>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Объект 3"/>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Дата 4"/>
          <p:cNvSpPr>
            <a:spLocks noGrp="1"/>
          </p:cNvSpPr>
          <p:nvPr>
            <p:ph type="dt" sz="half" idx="10"/>
          </p:nvPr>
        </p:nvSpPr>
        <p:spPr/>
        <p:txBody>
          <a:bodyPr/>
          <a:lstStyle/>
          <a:p>
            <a:fld id="{AAA7D511-6C65-407A-8757-A32F22E76FBD}" type="datetimeFigureOut">
              <a:rPr lang="ru-RU" smtClean="0"/>
              <a:t>17.08.2022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6B90E62-2923-40A6-9EF3-54B0497ABA72}" type="slidenum">
              <a:rPr lang="ru-RU" smtClean="0"/>
              <a:t>‹#›</a:t>
            </a:fld>
            <a:endParaRPr lang="ru-RU"/>
          </a:p>
        </p:txBody>
      </p:sp>
    </p:spTree>
    <p:extLst>
      <p:ext uri="{BB962C8B-B14F-4D97-AF65-F5344CB8AC3E}">
        <p14:creationId xmlns:p14="http://schemas.microsoft.com/office/powerpoint/2010/main" val="8883481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365125"/>
            <a:ext cx="10515600" cy="1325563"/>
          </a:xfrm>
        </p:spPr>
        <p:txBody>
          <a:bodyPr/>
          <a:lstStyle/>
          <a:p>
            <a:r>
              <a:rPr lang="ru-RU"/>
              <a:t>Образец заголовка</a:t>
            </a:r>
          </a:p>
        </p:txBody>
      </p:sp>
      <p:sp>
        <p:nvSpPr>
          <p:cNvPr id="3" name="Текст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5" name="Текст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7" name="Дата 6"/>
          <p:cNvSpPr>
            <a:spLocks noGrp="1"/>
          </p:cNvSpPr>
          <p:nvPr>
            <p:ph type="dt" sz="half" idx="10"/>
          </p:nvPr>
        </p:nvSpPr>
        <p:spPr/>
        <p:txBody>
          <a:bodyPr/>
          <a:lstStyle/>
          <a:p>
            <a:fld id="{AAA7D511-6C65-407A-8757-A32F22E76FBD}" type="datetimeFigureOut">
              <a:rPr lang="ru-RU" smtClean="0"/>
              <a:t>17.08.2022</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06B90E62-2923-40A6-9EF3-54B0497ABA72}" type="slidenum">
              <a:rPr lang="ru-RU" smtClean="0"/>
              <a:t>‹#›</a:t>
            </a:fld>
            <a:endParaRPr lang="ru-RU"/>
          </a:p>
        </p:txBody>
      </p:sp>
    </p:spTree>
    <p:extLst>
      <p:ext uri="{BB962C8B-B14F-4D97-AF65-F5344CB8AC3E}">
        <p14:creationId xmlns:p14="http://schemas.microsoft.com/office/powerpoint/2010/main" val="72535578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Дата 2"/>
          <p:cNvSpPr>
            <a:spLocks noGrp="1"/>
          </p:cNvSpPr>
          <p:nvPr>
            <p:ph type="dt" sz="half" idx="10"/>
          </p:nvPr>
        </p:nvSpPr>
        <p:spPr/>
        <p:txBody>
          <a:bodyPr/>
          <a:lstStyle/>
          <a:p>
            <a:fld id="{AAA7D511-6C65-407A-8757-A32F22E76FBD}" type="datetimeFigureOut">
              <a:rPr lang="ru-RU" smtClean="0"/>
              <a:t>17.08.2022</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06B90E62-2923-40A6-9EF3-54B0497ABA72}" type="slidenum">
              <a:rPr lang="ru-RU" smtClean="0"/>
              <a:t>‹#›</a:t>
            </a:fld>
            <a:endParaRPr lang="ru-RU"/>
          </a:p>
        </p:txBody>
      </p:sp>
    </p:spTree>
    <p:extLst>
      <p:ext uri="{BB962C8B-B14F-4D97-AF65-F5344CB8AC3E}">
        <p14:creationId xmlns:p14="http://schemas.microsoft.com/office/powerpoint/2010/main" val="340309089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AA7D511-6C65-407A-8757-A32F22E76FBD}" type="datetimeFigureOut">
              <a:rPr lang="ru-RU" smtClean="0"/>
              <a:t>17.08.2022</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06B90E62-2923-40A6-9EF3-54B0497ABA72}" type="slidenum">
              <a:rPr lang="ru-RU" smtClean="0"/>
              <a:t>‹#›</a:t>
            </a:fld>
            <a:endParaRPr lang="ru-RU"/>
          </a:p>
        </p:txBody>
      </p:sp>
    </p:spTree>
    <p:extLst>
      <p:ext uri="{BB962C8B-B14F-4D97-AF65-F5344CB8AC3E}">
        <p14:creationId xmlns:p14="http://schemas.microsoft.com/office/powerpoint/2010/main" val="250417300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Объект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AAA7D511-6C65-407A-8757-A32F22E76FBD}" type="datetimeFigureOut">
              <a:rPr lang="ru-RU" smtClean="0"/>
              <a:t>17.08.2022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6B90E62-2923-40A6-9EF3-54B0497ABA72}" type="slidenum">
              <a:rPr lang="ru-RU" smtClean="0"/>
              <a:t>‹#›</a:t>
            </a:fld>
            <a:endParaRPr lang="ru-RU"/>
          </a:p>
        </p:txBody>
      </p:sp>
    </p:spTree>
    <p:extLst>
      <p:ext uri="{BB962C8B-B14F-4D97-AF65-F5344CB8AC3E}">
        <p14:creationId xmlns:p14="http://schemas.microsoft.com/office/powerpoint/2010/main" val="364538750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9788" y="457200"/>
            <a:ext cx="3932237" cy="1600200"/>
          </a:xfrm>
        </p:spPr>
        <p:txBody>
          <a:bodyPr anchor="b"/>
          <a:lstStyle>
            <a:lvl1pPr>
              <a:defRPr sz="3200"/>
            </a:lvl1pPr>
          </a:lstStyle>
          <a:p>
            <a:r>
              <a:rPr lang="ru-RU"/>
              <a:t>Образец заголовка</a:t>
            </a:r>
          </a:p>
        </p:txBody>
      </p:sp>
      <p:sp>
        <p:nvSpPr>
          <p:cNvPr id="3" name="Рисунок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p:cNvSpPr>
            <a:spLocks noGrp="1"/>
          </p:cNvSpPr>
          <p:nvPr>
            <p:ph type="dt" sz="half" idx="10"/>
          </p:nvPr>
        </p:nvSpPr>
        <p:spPr/>
        <p:txBody>
          <a:bodyPr/>
          <a:lstStyle/>
          <a:p>
            <a:fld id="{AAA7D511-6C65-407A-8757-A32F22E76FBD}" type="datetimeFigureOut">
              <a:rPr lang="ru-RU" smtClean="0"/>
              <a:t>17.08.2022</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06B90E62-2923-40A6-9EF3-54B0497ABA72}" type="slidenum">
              <a:rPr lang="ru-RU" smtClean="0"/>
              <a:t>‹#›</a:t>
            </a:fld>
            <a:endParaRPr lang="ru-RU"/>
          </a:p>
        </p:txBody>
      </p:sp>
    </p:spTree>
    <p:extLst>
      <p:ext uri="{BB962C8B-B14F-4D97-AF65-F5344CB8AC3E}">
        <p14:creationId xmlns:p14="http://schemas.microsoft.com/office/powerpoint/2010/main" val="214654640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a:t>Образец заголовка</a:t>
            </a:r>
          </a:p>
        </p:txBody>
      </p:sp>
      <p:sp>
        <p:nvSpPr>
          <p:cNvPr id="3" name="Вертикальный текст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AA7D511-6C65-407A-8757-A32F22E76FBD}" type="datetimeFigureOut">
              <a:rPr lang="ru-RU" smtClean="0"/>
              <a:t>17.08.2022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6B90E62-2923-40A6-9EF3-54B0497ABA72}" type="slidenum">
              <a:rPr lang="ru-RU" smtClean="0"/>
              <a:t>‹#›</a:t>
            </a:fld>
            <a:endParaRPr lang="ru-RU"/>
          </a:p>
        </p:txBody>
      </p:sp>
    </p:spTree>
    <p:extLst>
      <p:ext uri="{BB962C8B-B14F-4D97-AF65-F5344CB8AC3E}">
        <p14:creationId xmlns:p14="http://schemas.microsoft.com/office/powerpoint/2010/main" val="33187456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8724900" y="365125"/>
            <a:ext cx="2628900" cy="5811838"/>
          </a:xfrm>
        </p:spPr>
        <p:txBody>
          <a:bodyPr vert="eaVert"/>
          <a:lstStyle/>
          <a:p>
            <a:r>
              <a:rPr lang="ru-RU"/>
              <a:t>Образец заголовка</a:t>
            </a:r>
          </a:p>
        </p:txBody>
      </p:sp>
      <p:sp>
        <p:nvSpPr>
          <p:cNvPr id="3" name="Вертикальный текст 2"/>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10"/>
          </p:nvPr>
        </p:nvSpPr>
        <p:spPr/>
        <p:txBody>
          <a:bodyPr/>
          <a:lstStyle/>
          <a:p>
            <a:fld id="{AAA7D511-6C65-407A-8757-A32F22E76FBD}" type="datetimeFigureOut">
              <a:rPr lang="ru-RU" smtClean="0"/>
              <a:t>17.08.2022</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06B90E62-2923-40A6-9EF3-54B0497ABA72}" type="slidenum">
              <a:rPr lang="ru-RU" smtClean="0"/>
              <a:t>‹#›</a:t>
            </a:fld>
            <a:endParaRPr lang="ru-RU"/>
          </a:p>
        </p:txBody>
      </p:sp>
    </p:spTree>
    <p:extLst>
      <p:ext uri="{BB962C8B-B14F-4D97-AF65-F5344CB8AC3E}">
        <p14:creationId xmlns:p14="http://schemas.microsoft.com/office/powerpoint/2010/main" val="356217903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79"/>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828800" y="3840480"/>
            <a:ext cx="8534399" cy="171450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8/17/2022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319747141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obj" preserve="1">
  <p:cSld name="Title and Content">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6400800"/>
            <a:ext cx="12192000" cy="457200"/>
          </a:xfrm>
          <a:custGeom>
            <a:avLst/>
            <a:gdLst/>
            <a:ahLst/>
            <a:cxnLst/>
            <a:rect l="l" t="t" r="r" b="b"/>
            <a:pathLst>
              <a:path w="12192000" h="457200">
                <a:moveTo>
                  <a:pt x="0" y="457200"/>
                </a:moveTo>
                <a:lnTo>
                  <a:pt x="12192000" y="457200"/>
                </a:lnTo>
                <a:lnTo>
                  <a:pt x="12192000" y="0"/>
                </a:lnTo>
                <a:lnTo>
                  <a:pt x="0" y="0"/>
                </a:lnTo>
                <a:lnTo>
                  <a:pt x="0" y="457200"/>
                </a:lnTo>
                <a:close/>
              </a:path>
            </a:pathLst>
          </a:custGeom>
          <a:solidFill>
            <a:srgbClr val="2583C5"/>
          </a:solidFill>
        </p:spPr>
        <p:txBody>
          <a:bodyPr wrap="square" lIns="0" tIns="0" rIns="0" bIns="0" rtlCol="0"/>
          <a:lstStyle/>
          <a:p>
            <a:endParaRPr>
              <a:solidFill>
                <a:prstClr val="black"/>
              </a:solidFill>
            </a:endParaRPr>
          </a:p>
        </p:txBody>
      </p:sp>
      <p:sp>
        <p:nvSpPr>
          <p:cNvPr id="17" name="bk object 17"/>
          <p:cNvSpPr/>
          <p:nvPr/>
        </p:nvSpPr>
        <p:spPr>
          <a:xfrm>
            <a:off x="0" y="6334125"/>
            <a:ext cx="12192000" cy="66675"/>
          </a:xfrm>
          <a:custGeom>
            <a:avLst/>
            <a:gdLst/>
            <a:ahLst/>
            <a:cxnLst/>
            <a:rect l="l" t="t" r="r" b="b"/>
            <a:pathLst>
              <a:path w="12192000" h="66675">
                <a:moveTo>
                  <a:pt x="0" y="66675"/>
                </a:moveTo>
                <a:lnTo>
                  <a:pt x="12192000" y="66675"/>
                </a:lnTo>
                <a:lnTo>
                  <a:pt x="12192000" y="0"/>
                </a:lnTo>
                <a:lnTo>
                  <a:pt x="0" y="0"/>
                </a:lnTo>
                <a:lnTo>
                  <a:pt x="0" y="66675"/>
                </a:lnTo>
                <a:close/>
              </a:path>
            </a:pathLst>
          </a:custGeom>
          <a:solidFill>
            <a:srgbClr val="1CACE3"/>
          </a:solidFill>
        </p:spPr>
        <p:txBody>
          <a:bodyPr wrap="square" lIns="0" tIns="0" rIns="0" bIns="0" rtlCol="0"/>
          <a:lstStyle/>
          <a:p>
            <a:endParaRPr>
              <a:solidFill>
                <a:prstClr val="black"/>
              </a:solidFill>
            </a:endParaRPr>
          </a:p>
        </p:txBody>
      </p:sp>
      <p:sp>
        <p:nvSpPr>
          <p:cNvPr id="18" name="bk object 18"/>
          <p:cNvSpPr/>
          <p:nvPr/>
        </p:nvSpPr>
        <p:spPr>
          <a:xfrm>
            <a:off x="1195387" y="1747901"/>
            <a:ext cx="9967595" cy="0"/>
          </a:xfrm>
          <a:custGeom>
            <a:avLst/>
            <a:gdLst/>
            <a:ahLst/>
            <a:cxnLst/>
            <a:rect l="l" t="t" r="r" b="b"/>
            <a:pathLst>
              <a:path w="9967595">
                <a:moveTo>
                  <a:pt x="0" y="0"/>
                </a:moveTo>
                <a:lnTo>
                  <a:pt x="9967404" y="0"/>
                </a:lnTo>
              </a:path>
            </a:pathLst>
          </a:custGeom>
          <a:ln w="6350">
            <a:solidFill>
              <a:srgbClr val="7E7E7E"/>
            </a:solidFill>
          </a:ln>
        </p:spPr>
        <p:txBody>
          <a:bodyPr wrap="square" lIns="0" tIns="0" rIns="0" bIns="0" rtlCol="0"/>
          <a:lstStyle/>
          <a:p>
            <a:endParaRPr>
              <a:solidFill>
                <a:prstClr val="black"/>
              </a:solidFill>
            </a:endParaRPr>
          </a:p>
        </p:txBody>
      </p:sp>
      <p:sp>
        <p:nvSpPr>
          <p:cNvPr id="2" name="Holder 2"/>
          <p:cNvSpPr>
            <a:spLocks noGrp="1"/>
          </p:cNvSpPr>
          <p:nvPr>
            <p:ph type="title"/>
          </p:nvPr>
        </p:nvSpPr>
        <p:spPr/>
        <p:txBody>
          <a:bodyPr lIns="0" tIns="0" rIns="0" bIns="0"/>
          <a:lstStyle>
            <a:lvl1pPr>
              <a:defRPr sz="2900" b="0" i="0">
                <a:solidFill>
                  <a:srgbClr val="006FC0"/>
                </a:solidFill>
                <a:latin typeface="Calibri Light"/>
                <a:cs typeface="Calibri Light"/>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8/17/2022</a:t>
            </a:fld>
            <a:endParaRPr lang="en-US">
              <a:solidFill>
                <a:prstClr val="black">
                  <a:tint val="75000"/>
                </a:prstClr>
              </a:solidFill>
            </a:endParaRPr>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3802515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2900" b="0" i="0">
                <a:solidFill>
                  <a:srgbClr val="006FC0"/>
                </a:solidFill>
                <a:latin typeface="Calibri Light"/>
                <a:cs typeface="Calibri Light"/>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79"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8/17/2022</a:t>
            </a:fld>
            <a:endParaRPr lang="en-US">
              <a:solidFill>
                <a:prstClr val="black">
                  <a:tint val="75000"/>
                </a:prstClr>
              </a:solidFill>
            </a:endParaRPr>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82523257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type="obj" preserve="1">
  <p:cSld name="Title Only">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6400800"/>
            <a:ext cx="12192000" cy="457200"/>
          </a:xfrm>
          <a:custGeom>
            <a:avLst/>
            <a:gdLst/>
            <a:ahLst/>
            <a:cxnLst/>
            <a:rect l="l" t="t" r="r" b="b"/>
            <a:pathLst>
              <a:path w="12192000" h="457200">
                <a:moveTo>
                  <a:pt x="0" y="457200"/>
                </a:moveTo>
                <a:lnTo>
                  <a:pt x="12192000" y="457200"/>
                </a:lnTo>
                <a:lnTo>
                  <a:pt x="12192000" y="0"/>
                </a:lnTo>
                <a:lnTo>
                  <a:pt x="0" y="0"/>
                </a:lnTo>
                <a:lnTo>
                  <a:pt x="0" y="457200"/>
                </a:lnTo>
                <a:close/>
              </a:path>
            </a:pathLst>
          </a:custGeom>
          <a:solidFill>
            <a:srgbClr val="2583C5"/>
          </a:solidFill>
        </p:spPr>
        <p:txBody>
          <a:bodyPr wrap="square" lIns="0" tIns="0" rIns="0" bIns="0" rtlCol="0"/>
          <a:lstStyle/>
          <a:p>
            <a:endParaRPr>
              <a:solidFill>
                <a:prstClr val="black"/>
              </a:solidFill>
            </a:endParaRPr>
          </a:p>
        </p:txBody>
      </p:sp>
      <p:sp>
        <p:nvSpPr>
          <p:cNvPr id="17" name="bk object 17"/>
          <p:cNvSpPr/>
          <p:nvPr/>
        </p:nvSpPr>
        <p:spPr>
          <a:xfrm>
            <a:off x="0" y="6334125"/>
            <a:ext cx="12192000" cy="66675"/>
          </a:xfrm>
          <a:custGeom>
            <a:avLst/>
            <a:gdLst/>
            <a:ahLst/>
            <a:cxnLst/>
            <a:rect l="l" t="t" r="r" b="b"/>
            <a:pathLst>
              <a:path w="12192000" h="66675">
                <a:moveTo>
                  <a:pt x="0" y="66675"/>
                </a:moveTo>
                <a:lnTo>
                  <a:pt x="12192000" y="66675"/>
                </a:lnTo>
                <a:lnTo>
                  <a:pt x="12192000" y="0"/>
                </a:lnTo>
                <a:lnTo>
                  <a:pt x="0" y="0"/>
                </a:lnTo>
                <a:lnTo>
                  <a:pt x="0" y="66675"/>
                </a:lnTo>
                <a:close/>
              </a:path>
            </a:pathLst>
          </a:custGeom>
          <a:solidFill>
            <a:srgbClr val="1CACE3"/>
          </a:solidFill>
        </p:spPr>
        <p:txBody>
          <a:bodyPr wrap="square" lIns="0" tIns="0" rIns="0" bIns="0" rtlCol="0"/>
          <a:lstStyle/>
          <a:p>
            <a:endParaRPr>
              <a:solidFill>
                <a:prstClr val="black"/>
              </a:solidFill>
            </a:endParaRPr>
          </a:p>
        </p:txBody>
      </p:sp>
      <p:sp>
        <p:nvSpPr>
          <p:cNvPr id="18" name="bk object 18"/>
          <p:cNvSpPr/>
          <p:nvPr/>
        </p:nvSpPr>
        <p:spPr>
          <a:xfrm>
            <a:off x="1214437" y="4348226"/>
            <a:ext cx="9874250" cy="0"/>
          </a:xfrm>
          <a:custGeom>
            <a:avLst/>
            <a:gdLst/>
            <a:ahLst/>
            <a:cxnLst/>
            <a:rect l="l" t="t" r="r" b="b"/>
            <a:pathLst>
              <a:path w="9874250">
                <a:moveTo>
                  <a:pt x="0" y="0"/>
                </a:moveTo>
                <a:lnTo>
                  <a:pt x="9874186" y="0"/>
                </a:lnTo>
              </a:path>
            </a:pathLst>
          </a:custGeom>
          <a:ln w="6350">
            <a:solidFill>
              <a:srgbClr val="7E7E7E"/>
            </a:solidFill>
          </a:ln>
        </p:spPr>
        <p:txBody>
          <a:bodyPr wrap="square" lIns="0" tIns="0" rIns="0" bIns="0" rtlCol="0"/>
          <a:lstStyle/>
          <a:p>
            <a:endParaRPr>
              <a:solidFill>
                <a:prstClr val="black"/>
              </a:solidFill>
            </a:endParaRPr>
          </a:p>
        </p:txBody>
      </p:sp>
      <p:sp>
        <p:nvSpPr>
          <p:cNvPr id="2" name="Holder 2"/>
          <p:cNvSpPr>
            <a:spLocks noGrp="1"/>
          </p:cNvSpPr>
          <p:nvPr>
            <p:ph type="title"/>
          </p:nvPr>
        </p:nvSpPr>
        <p:spPr/>
        <p:txBody>
          <a:bodyPr lIns="0" tIns="0" rIns="0" bIns="0"/>
          <a:lstStyle>
            <a:lvl1pPr>
              <a:defRPr sz="2900" b="0" i="0">
                <a:solidFill>
                  <a:srgbClr val="006FC0"/>
                </a:solidFill>
                <a:latin typeface="Calibri Light"/>
                <a:cs typeface="Calibri Light"/>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8/17/2022</a:t>
            </a:fld>
            <a:endParaRPr lang="en-US">
              <a:solidFill>
                <a:prstClr val="black">
                  <a:tint val="75000"/>
                </a:prstClr>
              </a:solidFill>
            </a:endParaRPr>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14697452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solidFill>
                <a:prstClr val="black">
                  <a:tint val="75000"/>
                </a:prstClr>
              </a:solidFill>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8/17/2022</a:t>
            </a:fld>
            <a:endParaRPr lang="en-US">
              <a:solidFill>
                <a:prstClr val="black">
                  <a:tint val="75000"/>
                </a:prstClr>
              </a:solidFill>
            </a:endParaRPr>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26791158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59.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theme" Target="../theme/theme6.xml"/><Relationship Id="rId5" Type="http://schemas.openxmlformats.org/officeDocument/2006/relationships/slideLayout" Target="../slideLayouts/slideLayout61.xml"/><Relationship Id="rId4"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A78CEFB-0CE6-4B6C-8820-139B364F32B4}" type="datetimeFigureOut">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87DAD9-4EFD-476D-B59C-217AE6F2D5FA}"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379800268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68B629-618E-4BBF-8D82-97054B501989}" type="datetime1">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89806534"/>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68B629-618E-4BBF-8D82-97054B501989}" type="datetime1">
              <a:rPr lang="ru-RU" smtClean="0">
                <a:solidFill>
                  <a:prstClr val="black">
                    <a:tint val="75000"/>
                  </a:prstClr>
                </a:solidFill>
              </a:rPr>
              <a:pPr/>
              <a:t>17.08.2022</a:t>
            </a:fld>
            <a:endParaRPr lang="ru-RU">
              <a:solidFill>
                <a:prstClr val="black">
                  <a:tint val="75000"/>
                </a:prstClr>
              </a:solidFill>
            </a:endParaRPr>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endParaRPr>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60AA196-378B-4E34-85CE-A28CFE21B26D}" type="slidenum">
              <a:rPr lang="ru-RU" smtClean="0">
                <a:solidFill>
                  <a:prstClr val="black">
                    <a:tint val="75000"/>
                  </a:prstClr>
                </a:solidFill>
              </a:rPr>
              <a:pPr/>
              <a:t>‹#›</a:t>
            </a:fld>
            <a:endParaRPr lang="ru-RU">
              <a:solidFill>
                <a:prstClr val="black">
                  <a:tint val="75000"/>
                </a:prstClr>
              </a:solidFill>
            </a:endParaRPr>
          </a:p>
        </p:txBody>
      </p:sp>
    </p:spTree>
    <p:extLst>
      <p:ext uri="{BB962C8B-B14F-4D97-AF65-F5344CB8AC3E}">
        <p14:creationId xmlns:p14="http://schemas.microsoft.com/office/powerpoint/2010/main" val="2619804097"/>
      </p:ext>
    </p:extLst>
  </p:cSld>
  <p:clrMap bg1="lt1" tx1="dk1" bg2="lt2" tx2="dk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31F0CC-6955-4FAF-8D38-7134B259825A}" type="datetimeFigureOut">
              <a:rPr lang="ru-RU" smtClean="0">
                <a:solidFill>
                  <a:prstClr val="black">
                    <a:tint val="75000"/>
                  </a:prstClr>
                </a:solidFill>
                <a:cs typeface="Arial"/>
                <a:sym typeface="Arial"/>
              </a:rPr>
              <a:pPr/>
              <a:t>17.08.2022</a:t>
            </a:fld>
            <a:endParaRPr lang="ru-RU">
              <a:solidFill>
                <a:prstClr val="black">
                  <a:tint val="75000"/>
                </a:prstClr>
              </a:solidFill>
              <a:cs typeface="Arial"/>
              <a:sym typeface="Arial"/>
            </a:endParaRPr>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solidFill>
                <a:prstClr val="black">
                  <a:tint val="75000"/>
                </a:prstClr>
              </a:solidFill>
              <a:cs typeface="Arial"/>
              <a:sym typeface="Arial"/>
            </a:endParaRPr>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57C6BF-E78A-4BAC-A232-2FC4EC8FC795}" type="slidenum">
              <a:rPr lang="ru-RU" smtClean="0">
                <a:solidFill>
                  <a:prstClr val="black">
                    <a:tint val="75000"/>
                  </a:prstClr>
                </a:solidFill>
                <a:cs typeface="Arial"/>
                <a:sym typeface="Arial"/>
              </a:rPr>
              <a:pPr/>
              <a:t>‹#›</a:t>
            </a:fld>
            <a:endParaRPr lang="ru-RU">
              <a:solidFill>
                <a:prstClr val="black">
                  <a:tint val="75000"/>
                </a:prstClr>
              </a:solidFill>
              <a:cs typeface="Arial"/>
              <a:sym typeface="Arial"/>
            </a:endParaRPr>
          </a:p>
        </p:txBody>
      </p:sp>
    </p:spTree>
    <p:extLst>
      <p:ext uri="{BB962C8B-B14F-4D97-AF65-F5344CB8AC3E}">
        <p14:creationId xmlns:p14="http://schemas.microsoft.com/office/powerpoint/2010/main" val="2833555935"/>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p>
        </p:txBody>
      </p:sp>
      <p:sp>
        <p:nvSpPr>
          <p:cNvPr id="3" name="Текст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4" name="Дата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AA7D511-6C65-407A-8757-A32F22E76FBD}" type="datetimeFigureOut">
              <a:rPr lang="ru-RU" smtClean="0"/>
              <a:t>17.08.2022</a:t>
            </a:fld>
            <a:endParaRPr lang="ru-RU"/>
          </a:p>
        </p:txBody>
      </p:sp>
      <p:sp>
        <p:nvSpPr>
          <p:cNvPr id="5" name="Нижний колонтитул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B90E62-2923-40A6-9EF3-54B0497ABA72}" type="slidenum">
              <a:rPr lang="ru-RU" smtClean="0"/>
              <a:t>‹#›</a:t>
            </a:fld>
            <a:endParaRPr lang="ru-RU"/>
          </a:p>
        </p:txBody>
      </p:sp>
    </p:spTree>
    <p:extLst>
      <p:ext uri="{BB962C8B-B14F-4D97-AF65-F5344CB8AC3E}">
        <p14:creationId xmlns:p14="http://schemas.microsoft.com/office/powerpoint/2010/main" val="1818773562"/>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k object 16"/>
          <p:cNvSpPr/>
          <p:nvPr/>
        </p:nvSpPr>
        <p:spPr>
          <a:xfrm>
            <a:off x="0" y="6400800"/>
            <a:ext cx="12192000" cy="457200"/>
          </a:xfrm>
          <a:custGeom>
            <a:avLst/>
            <a:gdLst/>
            <a:ahLst/>
            <a:cxnLst/>
            <a:rect l="l" t="t" r="r" b="b"/>
            <a:pathLst>
              <a:path w="12192000" h="457200">
                <a:moveTo>
                  <a:pt x="0" y="457200"/>
                </a:moveTo>
                <a:lnTo>
                  <a:pt x="12192000" y="457200"/>
                </a:lnTo>
                <a:lnTo>
                  <a:pt x="12192000" y="0"/>
                </a:lnTo>
                <a:lnTo>
                  <a:pt x="0" y="0"/>
                </a:lnTo>
                <a:lnTo>
                  <a:pt x="0" y="457200"/>
                </a:lnTo>
                <a:close/>
              </a:path>
            </a:pathLst>
          </a:custGeom>
          <a:solidFill>
            <a:srgbClr val="2583C5"/>
          </a:solidFill>
        </p:spPr>
        <p:txBody>
          <a:bodyPr wrap="square" lIns="0" tIns="0" rIns="0" bIns="0" rtlCol="0"/>
          <a:lstStyle/>
          <a:p>
            <a:endParaRPr>
              <a:solidFill>
                <a:prstClr val="black"/>
              </a:solidFill>
            </a:endParaRPr>
          </a:p>
        </p:txBody>
      </p:sp>
      <p:sp>
        <p:nvSpPr>
          <p:cNvPr id="17" name="bk object 17"/>
          <p:cNvSpPr/>
          <p:nvPr/>
        </p:nvSpPr>
        <p:spPr>
          <a:xfrm>
            <a:off x="0" y="6334125"/>
            <a:ext cx="12192000" cy="66675"/>
          </a:xfrm>
          <a:custGeom>
            <a:avLst/>
            <a:gdLst/>
            <a:ahLst/>
            <a:cxnLst/>
            <a:rect l="l" t="t" r="r" b="b"/>
            <a:pathLst>
              <a:path w="12192000" h="66675">
                <a:moveTo>
                  <a:pt x="0" y="66675"/>
                </a:moveTo>
                <a:lnTo>
                  <a:pt x="12192000" y="66675"/>
                </a:lnTo>
                <a:lnTo>
                  <a:pt x="12192000" y="0"/>
                </a:lnTo>
                <a:lnTo>
                  <a:pt x="0" y="0"/>
                </a:lnTo>
                <a:lnTo>
                  <a:pt x="0" y="66675"/>
                </a:lnTo>
                <a:close/>
              </a:path>
            </a:pathLst>
          </a:custGeom>
          <a:solidFill>
            <a:srgbClr val="1CACE3"/>
          </a:solidFill>
        </p:spPr>
        <p:txBody>
          <a:bodyPr wrap="square" lIns="0" tIns="0" rIns="0" bIns="0" rtlCol="0"/>
          <a:lstStyle/>
          <a:p>
            <a:endParaRPr>
              <a:solidFill>
                <a:prstClr val="black"/>
              </a:solidFill>
            </a:endParaRPr>
          </a:p>
        </p:txBody>
      </p:sp>
      <p:sp>
        <p:nvSpPr>
          <p:cNvPr id="2" name="Holder 2"/>
          <p:cNvSpPr>
            <a:spLocks noGrp="1"/>
          </p:cNvSpPr>
          <p:nvPr>
            <p:ph type="title"/>
          </p:nvPr>
        </p:nvSpPr>
        <p:spPr>
          <a:xfrm>
            <a:off x="375285" y="544297"/>
            <a:ext cx="11441429" cy="397509"/>
          </a:xfrm>
          <a:prstGeom prst="rect">
            <a:avLst/>
          </a:prstGeom>
        </p:spPr>
        <p:txBody>
          <a:bodyPr wrap="square" lIns="0" tIns="0" rIns="0" bIns="0">
            <a:spAutoFit/>
          </a:bodyPr>
          <a:lstStyle>
            <a:lvl1pPr>
              <a:defRPr sz="2900" b="0" i="0">
                <a:solidFill>
                  <a:srgbClr val="006FC0"/>
                </a:solidFill>
                <a:latin typeface="Calibri Light"/>
                <a:cs typeface="Calibri Light"/>
              </a:defRPr>
            </a:lvl1pPr>
          </a:lstStyle>
          <a:p>
            <a:endParaRPr/>
          </a:p>
        </p:txBody>
      </p:sp>
      <p:sp>
        <p:nvSpPr>
          <p:cNvPr id="3" name="Holder 3"/>
          <p:cNvSpPr>
            <a:spLocks noGrp="1"/>
          </p:cNvSpPr>
          <p:nvPr>
            <p:ph type="body" idx="1"/>
          </p:nvPr>
        </p:nvSpPr>
        <p:spPr>
          <a:xfrm>
            <a:off x="609600" y="1577340"/>
            <a:ext cx="10972799"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4145280" y="6377940"/>
            <a:ext cx="3901439" cy="342900"/>
          </a:xfrm>
          <a:prstGeom prst="rect">
            <a:avLst/>
          </a:prstGeom>
        </p:spPr>
        <p:txBody>
          <a:bodyPr wrap="square" lIns="0" tIns="0" rIns="0" bIns="0">
            <a:spAutoFit/>
          </a:bodyPr>
          <a:lstStyle>
            <a:lvl1pPr algn="ctr">
              <a:defRPr>
                <a:solidFill>
                  <a:schemeClr val="tx1">
                    <a:tint val="75000"/>
                  </a:schemeClr>
                </a:solidFill>
              </a:defRPr>
            </a:lvl1pPr>
          </a:lstStyle>
          <a:p>
            <a:endParaRPr>
              <a:solidFill>
                <a:prstClr val="black">
                  <a:tint val="75000"/>
                </a:prstClr>
              </a:solidFill>
            </a:endParaRP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solidFill>
                  <a:prstClr val="black">
                    <a:tint val="75000"/>
                  </a:prstClr>
                </a:solidFill>
              </a:rPr>
              <a:pPr/>
              <a:t>8/17/2022</a:t>
            </a:fld>
            <a:endParaRPr lang="en-US">
              <a:solidFill>
                <a:prstClr val="black">
                  <a:tint val="75000"/>
                </a:prstClr>
              </a:solidFill>
            </a:endParaRPr>
          </a:p>
        </p:txBody>
      </p:sp>
      <p:sp>
        <p:nvSpPr>
          <p:cNvPr id="6" name="Holder 6"/>
          <p:cNvSpPr>
            <a:spLocks noGrp="1"/>
          </p:cNvSpPr>
          <p:nvPr>
            <p:ph type="sldNum" sz="quarter" idx="7"/>
          </p:nvPr>
        </p:nvSpPr>
        <p:spPr>
          <a:xfrm>
            <a:off x="8778240" y="6377940"/>
            <a:ext cx="2804160" cy="34290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solidFill>
                  <a:prstClr val="black">
                    <a:tint val="75000"/>
                  </a:prstClr>
                </a:solidFill>
              </a:rPr>
              <a:pPr/>
              <a:t>‹#›</a:t>
            </a:fld>
            <a:endParaRPr>
              <a:solidFill>
                <a:prstClr val="black">
                  <a:tint val="75000"/>
                </a:prstClr>
              </a:solidFill>
            </a:endParaRPr>
          </a:p>
        </p:txBody>
      </p:sp>
    </p:spTree>
    <p:extLst>
      <p:ext uri="{BB962C8B-B14F-4D97-AF65-F5344CB8AC3E}">
        <p14:creationId xmlns:p14="http://schemas.microsoft.com/office/powerpoint/2010/main" val="1968278588"/>
      </p:ext>
    </p:extLst>
  </p:cSld>
  <p:clrMap bg1="lt1" tx1="dk1" bg2="lt2" tx2="dk2" accent1="accent1" accent2="accent2" accent3="accent3" accent4="accent4" accent5="accent5" accent6="accent6" hlink="hlink" folHlink="folHlink"/>
  <p:sldLayoutIdLst>
    <p:sldLayoutId id="2147483740" r:id="rId1"/>
    <p:sldLayoutId id="2147483741" r:id="rId2"/>
    <p:sldLayoutId id="2147483742" r:id="rId3"/>
    <p:sldLayoutId id="2147483743" r:id="rId4"/>
    <p:sldLayoutId id="2147483744"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4.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8" Type="http://schemas.openxmlformats.org/officeDocument/2006/relationships/hyperlink" Target="https://adilet.zan.kz/kaz/docs/V2100023469" TargetMode="External"/><Relationship Id="rId13" Type="http://schemas.openxmlformats.org/officeDocument/2006/relationships/hyperlink" Target="https://adilet.zan.kz/kaz/docs/V1600013227" TargetMode="External"/><Relationship Id="rId18" Type="http://schemas.openxmlformats.org/officeDocument/2006/relationships/hyperlink" Target="https://adilet.zan.kz/kaz/docs/V1900018239" TargetMode="External"/><Relationship Id="rId3" Type="http://schemas.openxmlformats.org/officeDocument/2006/relationships/hyperlink" Target="https://adilet.zan.kz/kaz/docs/Z1900000293" TargetMode="External"/><Relationship Id="rId7" Type="http://schemas.openxmlformats.org/officeDocument/2006/relationships/hyperlink" Target="https://adilet.zan.kz/kaz/docs/P2100000137" TargetMode="External"/><Relationship Id="rId12" Type="http://schemas.openxmlformats.org/officeDocument/2006/relationships/hyperlink" Target="https://adilet.zan.kz/kaz/docs/V1800017657" TargetMode="External"/><Relationship Id="rId17" Type="http://schemas.openxmlformats.org/officeDocument/2006/relationships/hyperlink" Target="https://adilet.zan.kz/kaz/docs/V1700015584" TargetMode="External"/><Relationship Id="rId2" Type="http://schemas.openxmlformats.org/officeDocument/2006/relationships/hyperlink" Target="https://adilet.zan.kz/kaz/docs/Z070000319_" TargetMode="External"/><Relationship Id="rId16" Type="http://schemas.openxmlformats.org/officeDocument/2006/relationships/hyperlink" Target="https://adilet.zan.kz/kaz/docs/V1600013272" TargetMode="External"/><Relationship Id="rId20" Type="http://schemas.openxmlformats.org/officeDocument/2006/relationships/hyperlink" Target="https://adilet.zan.kz/kaz/docs/V2000020708" TargetMode="External"/><Relationship Id="rId1" Type="http://schemas.openxmlformats.org/officeDocument/2006/relationships/slideLayout" Target="../slideLayouts/slideLayout24.xml"/><Relationship Id="rId6" Type="http://schemas.openxmlformats.org/officeDocument/2006/relationships/hyperlink" Target="https://adilet.zan.kz/kaz/docs/Z020000343" TargetMode="External"/><Relationship Id="rId11" Type="http://schemas.openxmlformats.org/officeDocument/2006/relationships/hyperlink" Target="https://adilet.zan.kz/kaz/docs/V1600014235" TargetMode="External"/><Relationship Id="rId5" Type="http://schemas.openxmlformats.org/officeDocument/2006/relationships/hyperlink" Target="https://adilet.zan.kz/kaz/docs/Z070000306_" TargetMode="External"/><Relationship Id="rId15" Type="http://schemas.openxmlformats.org/officeDocument/2006/relationships/hyperlink" Target="https://adilet.zan.kz/kaz/docs/V090005750_" TargetMode="External"/><Relationship Id="rId10" Type="http://schemas.openxmlformats.org/officeDocument/2006/relationships/hyperlink" Target="https://adilet.zan.kz/kaz/docs/V1200008275" TargetMode="External"/><Relationship Id="rId19" Type="http://schemas.openxmlformats.org/officeDocument/2006/relationships/hyperlink" Target="https://adilet.zan.kz/kaz/docs/V2000020883" TargetMode="External"/><Relationship Id="rId4" Type="http://schemas.openxmlformats.org/officeDocument/2006/relationships/hyperlink" Target="https://adilet.zan.kz/kaz/docs/Z020000345_" TargetMode="External"/><Relationship Id="rId9" Type="http://schemas.openxmlformats.org/officeDocument/2006/relationships/hyperlink" Target="https://adilet.zan.kz/kaz/docs/V1800017669" TargetMode="External"/><Relationship Id="rId14" Type="http://schemas.openxmlformats.org/officeDocument/2006/relationships/hyperlink" Target="https://adilet.zan.kz/kaz/docs/P080000077_"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hyperlink" Target="http://www.irrd.kz/"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3.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550670" y="113002"/>
            <a:ext cx="10561320" cy="1005840"/>
          </a:xfrm>
        </p:spPr>
        <p:txBody>
          <a:bodyPr>
            <a:normAutofit/>
          </a:bodyPr>
          <a:lstStyle/>
          <a:p>
            <a:pPr algn="ctr"/>
            <a:r>
              <a:rPr lang="ru-RU" sz="2800" dirty="0"/>
              <a:t>ҚАЗАҚСТАН РЕСПУБЛИКАСЫ ОҚУ-АҒАРТУ МИНИСТРЛІГІ </a:t>
            </a:r>
            <a:br>
              <a:rPr lang="ru-RU" sz="2800" dirty="0"/>
            </a:br>
            <a:r>
              <a:rPr lang="ru-RU" sz="2800" dirty="0"/>
              <a:t>БАЛАЛАРДЫ ЕРТЕ ДАМЫТУ ИНСТИТУТЫ</a:t>
            </a:r>
            <a:endParaRPr lang="ru-RU" sz="3200" dirty="0"/>
          </a:p>
        </p:txBody>
      </p:sp>
      <p:sp>
        <p:nvSpPr>
          <p:cNvPr id="5" name="Номер слайда 4"/>
          <p:cNvSpPr>
            <a:spLocks noGrp="1"/>
          </p:cNvSpPr>
          <p:nvPr>
            <p:ph type="sldNum" sz="quarter" idx="12"/>
          </p:nvPr>
        </p:nvSpPr>
        <p:spPr/>
        <p:txBody>
          <a:bodyPr/>
          <a:lstStyle/>
          <a:p>
            <a:fld id="{D60AA196-378B-4E34-85CE-A28CFE21B26D}" type="slidenum">
              <a:rPr lang="ru-RU" smtClean="0">
                <a:solidFill>
                  <a:prstClr val="black">
                    <a:tint val="75000"/>
                  </a:prstClr>
                </a:solidFill>
              </a:rPr>
              <a:pPr/>
              <a:t>1</a:t>
            </a:fld>
            <a:endParaRPr lang="ru-RU">
              <a:solidFill>
                <a:prstClr val="black">
                  <a:tint val="75000"/>
                </a:prstClr>
              </a:solidFill>
            </a:endParaRPr>
          </a:p>
        </p:txBody>
      </p:sp>
      <p:pic>
        <p:nvPicPr>
          <p:cNvPr id="6" name="Рисунок 5" descr="C:\Users\РЦДД\Desktop\Эмблема ИРРД МОН РК.jpe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770" y="0"/>
            <a:ext cx="1485900" cy="1482090"/>
          </a:xfrm>
          <a:prstGeom prst="rect">
            <a:avLst/>
          </a:prstGeom>
          <a:noFill/>
          <a:ln>
            <a:noFill/>
          </a:ln>
        </p:spPr>
      </p:pic>
      <p:sp>
        <p:nvSpPr>
          <p:cNvPr id="7" name="Прямоугольник 6"/>
          <p:cNvSpPr/>
          <p:nvPr/>
        </p:nvSpPr>
        <p:spPr>
          <a:xfrm>
            <a:off x="160020" y="1720215"/>
            <a:ext cx="12031980" cy="4439229"/>
          </a:xfrm>
          <a:prstGeom prst="rect">
            <a:avLst/>
          </a:prstGeom>
        </p:spPr>
        <p:txBody>
          <a:bodyPr wrap="square">
            <a:spAutoFit/>
          </a:bodyPr>
          <a:lstStyle/>
          <a:p>
            <a:pPr marR="148590" algn="ctr">
              <a:lnSpc>
                <a:spcPct val="107000"/>
              </a:lnSpc>
              <a:spcAft>
                <a:spcPts val="0"/>
              </a:spcAft>
              <a:tabLst>
                <a:tab pos="540385" algn="l"/>
              </a:tabLst>
            </a:pPr>
            <a:r>
              <a:rPr lang="kk-KZ" sz="2400" b="1" dirty="0">
                <a:latin typeface="Arial" panose="020B0604020202020204" pitchFamily="34" charset="0"/>
                <a:ea typeface="Calibri" panose="020F0502020204030204" pitchFamily="34" charset="0"/>
                <a:cs typeface="Arial" panose="020B0604020202020204" pitchFamily="34" charset="0"/>
              </a:rPr>
              <a:t>ҚАЗАҚСТАН РЕСПУБЛИКАСЫНЫҢ МЕКТЕПКЕ ДЕЙІНГІ ҰЙЫМДАРЫ МЕН МЕКТЕПАЛДЫ СЫНЫПТАРЫНДА</a:t>
            </a:r>
            <a:endParaRPr lang="ru-RU" b="1" dirty="0">
              <a:latin typeface="Arial" panose="020B0604020202020204" pitchFamily="34" charset="0"/>
              <a:ea typeface="Calibri" panose="020F0502020204030204" pitchFamily="34" charset="0"/>
              <a:cs typeface="Arial" panose="020B0604020202020204" pitchFamily="34" charset="0"/>
            </a:endParaRPr>
          </a:p>
          <a:p>
            <a:pPr marR="148590" algn="ctr">
              <a:lnSpc>
                <a:spcPct val="107000"/>
              </a:lnSpc>
              <a:spcAft>
                <a:spcPts val="0"/>
              </a:spcAft>
              <a:tabLst>
                <a:tab pos="540385" algn="l"/>
              </a:tabLst>
            </a:pPr>
            <a:r>
              <a:rPr lang="kk-KZ" sz="2400" b="1" dirty="0">
                <a:latin typeface="Arial" panose="020B0604020202020204" pitchFamily="34" charset="0"/>
                <a:ea typeface="Calibri" panose="020F0502020204030204" pitchFamily="34" charset="0"/>
                <a:cs typeface="Arial" panose="020B0604020202020204" pitchFamily="34" charset="0"/>
              </a:rPr>
              <a:t>2022-2023 ОҚУ ЖЫЛЫНДА ТӘРБИЕЛЕУ- БІЛІМ БЕРУ ПРОЦЕСІН ҰЙЫМДАСТЫРУДЫҢ ЕРЕКШЕЛІКТЕРІ </a:t>
            </a:r>
            <a:endParaRPr lang="ru-RU" b="1" dirty="0">
              <a:latin typeface="Arial" panose="020B0604020202020204" pitchFamily="34" charset="0"/>
              <a:ea typeface="Calibri" panose="020F0502020204030204" pitchFamily="34" charset="0"/>
              <a:cs typeface="Arial" panose="020B0604020202020204" pitchFamily="34" charset="0"/>
            </a:endParaRPr>
          </a:p>
          <a:p>
            <a:pPr marR="148590" algn="ctr">
              <a:lnSpc>
                <a:spcPct val="107000"/>
              </a:lnSpc>
              <a:spcAft>
                <a:spcPts val="0"/>
              </a:spcAft>
              <a:tabLst>
                <a:tab pos="540385" algn="l"/>
              </a:tabLst>
            </a:pPr>
            <a:r>
              <a:rPr lang="kk-KZ" sz="2400" b="1" dirty="0">
                <a:latin typeface="Arial" panose="020B0604020202020204" pitchFamily="34" charset="0"/>
                <a:ea typeface="Calibri" panose="020F0502020204030204" pitchFamily="34" charset="0"/>
                <a:cs typeface="Arial" panose="020B0604020202020204" pitchFamily="34" charset="0"/>
              </a:rPr>
              <a:t> </a:t>
            </a:r>
            <a:endParaRPr lang="ru-RU" b="1" dirty="0">
              <a:latin typeface="Arial" panose="020B0604020202020204" pitchFamily="34" charset="0"/>
              <a:ea typeface="Calibri" panose="020F0502020204030204" pitchFamily="34" charset="0"/>
              <a:cs typeface="Arial" panose="020B0604020202020204" pitchFamily="34" charset="0"/>
            </a:endParaRPr>
          </a:p>
          <a:p>
            <a:pPr marR="148590" algn="ctr">
              <a:lnSpc>
                <a:spcPct val="107000"/>
              </a:lnSpc>
              <a:spcAft>
                <a:spcPts val="0"/>
              </a:spcAft>
              <a:tabLst>
                <a:tab pos="540385" algn="l"/>
              </a:tabLst>
            </a:pPr>
            <a:r>
              <a:rPr lang="kk-KZ" sz="2400" b="1" dirty="0">
                <a:latin typeface="Arial" panose="020B0604020202020204" pitchFamily="34" charset="0"/>
                <a:ea typeface="Calibri" panose="020F0502020204030204" pitchFamily="34" charset="0"/>
                <a:cs typeface="Arial" panose="020B0604020202020204" pitchFamily="34" charset="0"/>
              </a:rPr>
              <a:t> </a:t>
            </a:r>
            <a:endParaRPr lang="ru-RU" b="1" dirty="0">
              <a:latin typeface="Arial" panose="020B0604020202020204" pitchFamily="34" charset="0"/>
              <a:ea typeface="Calibri" panose="020F0502020204030204" pitchFamily="34" charset="0"/>
              <a:cs typeface="Arial" panose="020B0604020202020204" pitchFamily="34" charset="0"/>
            </a:endParaRPr>
          </a:p>
          <a:p>
            <a:pPr marR="148590" algn="ctr">
              <a:lnSpc>
                <a:spcPct val="107000"/>
              </a:lnSpc>
              <a:spcAft>
                <a:spcPts val="0"/>
              </a:spcAft>
              <a:tabLst>
                <a:tab pos="540385" algn="l"/>
              </a:tabLst>
            </a:pPr>
            <a:r>
              <a:rPr lang="kk-KZ" sz="2400" b="1" dirty="0">
                <a:latin typeface="Arial" panose="020B0604020202020204" pitchFamily="34" charset="0"/>
                <a:ea typeface="Calibri" panose="020F0502020204030204" pitchFamily="34" charset="0"/>
                <a:cs typeface="Arial" panose="020B0604020202020204" pitchFamily="34" charset="0"/>
              </a:rPr>
              <a:t> </a:t>
            </a:r>
            <a:endParaRPr lang="ru-RU" b="1" dirty="0">
              <a:latin typeface="Arial" panose="020B0604020202020204" pitchFamily="34" charset="0"/>
              <a:ea typeface="Calibri" panose="020F0502020204030204" pitchFamily="34" charset="0"/>
              <a:cs typeface="Arial" panose="020B0604020202020204" pitchFamily="34" charset="0"/>
            </a:endParaRPr>
          </a:p>
          <a:p>
            <a:pPr marR="148590" algn="ctr">
              <a:lnSpc>
                <a:spcPct val="107000"/>
              </a:lnSpc>
              <a:spcAft>
                <a:spcPts val="0"/>
              </a:spcAft>
              <a:tabLst>
                <a:tab pos="540385" algn="l"/>
              </a:tabLst>
            </a:pPr>
            <a:r>
              <a:rPr lang="ru-RU" sz="2400" b="1" dirty="0">
                <a:latin typeface="Arial" panose="020B0604020202020204" pitchFamily="34" charset="0"/>
                <a:ea typeface="Calibri" panose="020F0502020204030204" pitchFamily="34" charset="0"/>
                <a:cs typeface="Arial" panose="020B0604020202020204" pitchFamily="34" charset="0"/>
              </a:rPr>
              <a:t>ОСОБЕННОСТИ  ОРГАНИЗАЦИИ</a:t>
            </a:r>
            <a:endParaRPr lang="ru-RU" b="1" dirty="0">
              <a:latin typeface="Arial" panose="020B0604020202020204" pitchFamily="34" charset="0"/>
              <a:ea typeface="Calibri" panose="020F0502020204030204" pitchFamily="34" charset="0"/>
              <a:cs typeface="Arial" panose="020B0604020202020204" pitchFamily="34" charset="0"/>
            </a:endParaRPr>
          </a:p>
          <a:p>
            <a:pPr marR="148590" algn="ctr">
              <a:lnSpc>
                <a:spcPct val="107000"/>
              </a:lnSpc>
              <a:spcAft>
                <a:spcPts val="0"/>
              </a:spcAft>
              <a:tabLst>
                <a:tab pos="540385" algn="l"/>
              </a:tabLst>
            </a:pPr>
            <a:r>
              <a:rPr lang="ru-RU" sz="2400" b="1" dirty="0">
                <a:latin typeface="Arial" panose="020B0604020202020204" pitchFamily="34" charset="0"/>
                <a:ea typeface="Calibri" panose="020F0502020204030204" pitchFamily="34" charset="0"/>
                <a:cs typeface="Arial" panose="020B0604020202020204" pitchFamily="34" charset="0"/>
              </a:rPr>
              <a:t>ВОСПИТАТЕЛЬНО</a:t>
            </a:r>
            <a:r>
              <a:rPr lang="kk-KZ" sz="2400" b="1" dirty="0">
                <a:latin typeface="Arial" panose="020B0604020202020204" pitchFamily="34" charset="0"/>
                <a:ea typeface="Calibri" panose="020F0502020204030204" pitchFamily="34" charset="0"/>
                <a:cs typeface="Arial" panose="020B0604020202020204" pitchFamily="34" charset="0"/>
              </a:rPr>
              <a:t>-</a:t>
            </a:r>
            <a:r>
              <a:rPr lang="ru-RU" sz="2400" b="1" dirty="0">
                <a:latin typeface="Arial" panose="020B0604020202020204" pitchFamily="34" charset="0"/>
                <a:ea typeface="Calibri" panose="020F0502020204030204" pitchFamily="34" charset="0"/>
                <a:cs typeface="Arial" panose="020B0604020202020204" pitchFamily="34" charset="0"/>
              </a:rPr>
              <a:t>ОБРАЗОВАТЕЛЬНОГО ПРОЦЕССА </a:t>
            </a:r>
            <a:endParaRPr lang="ru-RU" b="1" dirty="0">
              <a:latin typeface="Arial" panose="020B0604020202020204" pitchFamily="34" charset="0"/>
              <a:ea typeface="Calibri" panose="020F0502020204030204" pitchFamily="34" charset="0"/>
              <a:cs typeface="Arial" panose="020B0604020202020204" pitchFamily="34" charset="0"/>
            </a:endParaRPr>
          </a:p>
          <a:p>
            <a:pPr marR="148590" algn="ctr">
              <a:lnSpc>
                <a:spcPct val="107000"/>
              </a:lnSpc>
              <a:spcAft>
                <a:spcPts val="0"/>
              </a:spcAft>
              <a:tabLst>
                <a:tab pos="540385" algn="l"/>
              </a:tabLst>
            </a:pPr>
            <a:r>
              <a:rPr lang="ru-RU" sz="2400" b="1" dirty="0">
                <a:latin typeface="Arial" panose="020B0604020202020204" pitchFamily="34" charset="0"/>
                <a:ea typeface="Calibri" panose="020F0502020204030204" pitchFamily="34" charset="0"/>
                <a:cs typeface="Arial" panose="020B0604020202020204" pitchFamily="34" charset="0"/>
              </a:rPr>
              <a:t>В ДОШКОЛЬНЫХ ОРГАНИЗАЦИЯХ</a:t>
            </a:r>
            <a:r>
              <a:rPr lang="kk-KZ" sz="2400" b="1" dirty="0">
                <a:latin typeface="Arial" panose="020B0604020202020204" pitchFamily="34" charset="0"/>
                <a:ea typeface="Calibri" panose="020F0502020204030204" pitchFamily="34" charset="0"/>
                <a:cs typeface="Arial" panose="020B0604020202020204" pitchFamily="34" charset="0"/>
              </a:rPr>
              <a:t> И ПРЕДШКОЛЬНЫХ КЛАССАХ </a:t>
            </a:r>
            <a:r>
              <a:rPr lang="ru-RU" sz="2400" b="1" dirty="0">
                <a:latin typeface="Arial" panose="020B0604020202020204" pitchFamily="34" charset="0"/>
                <a:ea typeface="Calibri" panose="020F0502020204030204" pitchFamily="34" charset="0"/>
                <a:cs typeface="Arial" panose="020B0604020202020204" pitchFamily="34" charset="0"/>
              </a:rPr>
              <a:t>РЕСПУБЛИКИ КАЗАХСТАН </a:t>
            </a:r>
            <a:r>
              <a:rPr lang="ru-RU" b="1" dirty="0">
                <a:latin typeface="Arial" panose="020B0604020202020204" pitchFamily="34" charset="0"/>
                <a:ea typeface="Calibri" panose="020F0502020204030204" pitchFamily="34" charset="0"/>
                <a:cs typeface="Arial" panose="020B0604020202020204" pitchFamily="34" charset="0"/>
              </a:rPr>
              <a:t> </a:t>
            </a:r>
            <a:r>
              <a:rPr lang="kk-KZ" sz="2400" b="1" dirty="0">
                <a:latin typeface="Arial" panose="020B0604020202020204" pitchFamily="34" charset="0"/>
                <a:ea typeface="Calibri" panose="020F0502020204030204" pitchFamily="34" charset="0"/>
                <a:cs typeface="Arial" panose="020B0604020202020204" pitchFamily="34" charset="0"/>
              </a:rPr>
              <a:t>на</a:t>
            </a:r>
            <a:r>
              <a:rPr lang="ru-RU" sz="2400" b="1" dirty="0">
                <a:latin typeface="Arial" panose="020B0604020202020204" pitchFamily="34" charset="0"/>
                <a:ea typeface="Calibri" panose="020F0502020204030204" pitchFamily="34" charset="0"/>
                <a:cs typeface="Arial" panose="020B0604020202020204" pitchFamily="34" charset="0"/>
              </a:rPr>
              <a:t> 202</a:t>
            </a:r>
            <a:r>
              <a:rPr lang="kk-KZ" sz="2400" b="1" dirty="0">
                <a:latin typeface="Arial" panose="020B0604020202020204" pitchFamily="34" charset="0"/>
                <a:ea typeface="Calibri" panose="020F0502020204030204" pitchFamily="34" charset="0"/>
                <a:cs typeface="Arial" panose="020B0604020202020204" pitchFamily="34" charset="0"/>
              </a:rPr>
              <a:t>2</a:t>
            </a:r>
            <a:r>
              <a:rPr lang="ru-RU" sz="2400" b="1" dirty="0">
                <a:latin typeface="Arial" panose="020B0604020202020204" pitchFamily="34" charset="0"/>
                <a:ea typeface="Calibri" panose="020F0502020204030204" pitchFamily="34" charset="0"/>
                <a:cs typeface="Arial" panose="020B0604020202020204" pitchFamily="34" charset="0"/>
              </a:rPr>
              <a:t>-202</a:t>
            </a:r>
            <a:r>
              <a:rPr lang="kk-KZ" sz="2400" b="1" dirty="0">
                <a:latin typeface="Arial" panose="020B0604020202020204" pitchFamily="34" charset="0"/>
                <a:ea typeface="Calibri" panose="020F0502020204030204" pitchFamily="34" charset="0"/>
                <a:cs typeface="Arial" panose="020B0604020202020204" pitchFamily="34" charset="0"/>
              </a:rPr>
              <a:t>3</a:t>
            </a:r>
            <a:r>
              <a:rPr lang="ru-RU" sz="2400" b="1" dirty="0">
                <a:latin typeface="Arial" panose="020B0604020202020204" pitchFamily="34" charset="0"/>
                <a:ea typeface="Calibri" panose="020F0502020204030204" pitchFamily="34" charset="0"/>
                <a:cs typeface="Arial" panose="020B0604020202020204" pitchFamily="34" charset="0"/>
              </a:rPr>
              <a:t> </a:t>
            </a:r>
            <a:r>
              <a:rPr lang="ru-RU" sz="2400" b="1" dirty="0" err="1">
                <a:latin typeface="Arial" panose="020B0604020202020204" pitchFamily="34" charset="0"/>
                <a:ea typeface="Calibri" panose="020F0502020204030204" pitchFamily="34" charset="0"/>
                <a:cs typeface="Arial" panose="020B0604020202020204" pitchFamily="34" charset="0"/>
              </a:rPr>
              <a:t>учебн</a:t>
            </a:r>
            <a:r>
              <a:rPr lang="kk-KZ" sz="2400" b="1" dirty="0">
                <a:latin typeface="Arial" panose="020B0604020202020204" pitchFamily="34" charset="0"/>
                <a:ea typeface="Calibri" panose="020F0502020204030204" pitchFamily="34" charset="0"/>
                <a:cs typeface="Arial" panose="020B0604020202020204" pitchFamily="34" charset="0"/>
              </a:rPr>
              <a:t>ый год</a:t>
            </a:r>
            <a:endParaRPr lang="ru-RU" b="1" dirty="0">
              <a:effectLst/>
              <a:latin typeface="Arial" panose="020B0604020202020204" pitchFamily="34" charset="0"/>
              <a:ea typeface="Calibri" panose="020F0502020204030204" pitchFamily="34" charset="0"/>
              <a:cs typeface="Arial" panose="020B0604020202020204" pitchFamily="34" charset="0"/>
            </a:endParaRPr>
          </a:p>
        </p:txBody>
      </p:sp>
      <p:pic>
        <p:nvPicPr>
          <p:cNvPr id="8" name="Picture 2" descr="Педагогам © Отдел по образованию Лиозненского районного исполнительного  комитет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83090" y="3068291"/>
            <a:ext cx="2628900" cy="17430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310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0" y="51309"/>
            <a:ext cx="12191999" cy="446276"/>
          </a:xfrm>
          <a:prstGeom prst="rect">
            <a:avLst/>
          </a:prstGeom>
          <a:solidFill>
            <a:srgbClr val="0070C0"/>
          </a:solidFill>
        </p:spPr>
        <p:txBody>
          <a:bodyPr vert="horz" wrap="square" lIns="0" tIns="0" rIns="0" bIns="0" rtlCol="0">
            <a:spAutoFit/>
          </a:bodyPr>
          <a:lstStyle/>
          <a:p>
            <a:pPr marL="1102995" algn="ctr">
              <a:lnSpc>
                <a:spcPct val="100000"/>
              </a:lnSpc>
            </a:pPr>
            <a:r>
              <a:rPr lang="kk-KZ" spc="-30" dirty="0" smtClean="0">
                <a:solidFill>
                  <a:schemeClr val="bg1"/>
                </a:solidFill>
                <a:latin typeface="Arial"/>
                <a:cs typeface="Arial"/>
              </a:rPr>
              <a:t>МЕКТЕПКЕ ДЕЙІНГІ ТӘРБИЕ МЕН ОҚЫТУ</a:t>
            </a:r>
            <a:endParaRPr b="0" spc="20" dirty="0">
              <a:solidFill>
                <a:schemeClr val="bg1"/>
              </a:solidFill>
              <a:latin typeface="Arial"/>
              <a:cs typeface="Arial"/>
            </a:endParaRPr>
          </a:p>
        </p:txBody>
      </p:sp>
      <p:sp>
        <p:nvSpPr>
          <p:cNvPr id="3" name="object 3"/>
          <p:cNvSpPr txBox="1"/>
          <p:nvPr/>
        </p:nvSpPr>
        <p:spPr>
          <a:xfrm>
            <a:off x="184639" y="1020875"/>
            <a:ext cx="3729990" cy="369332"/>
          </a:xfrm>
          <a:prstGeom prst="rect">
            <a:avLst/>
          </a:prstGeom>
        </p:spPr>
        <p:txBody>
          <a:bodyPr vert="horz" wrap="square" lIns="0" tIns="0" rIns="0" bIns="0" rtlCol="0">
            <a:spAutoFit/>
          </a:bodyPr>
          <a:lstStyle/>
          <a:p>
            <a:pPr marL="85725" marR="0" lvl="0" indent="0" algn="l" defTabSz="914400" rtl="0" eaLnBrk="1" fontAlgn="auto" latinLnBrk="0" hangingPunct="1">
              <a:lnSpc>
                <a:spcPct val="100000"/>
              </a:lnSpc>
              <a:spcBef>
                <a:spcPts val="0"/>
              </a:spcBef>
              <a:spcAft>
                <a:spcPts val="0"/>
              </a:spcAft>
              <a:buClrTx/>
              <a:buSzTx/>
              <a:buFontTx/>
              <a:buNone/>
              <a:tabLst/>
              <a:defRPr/>
            </a:pPr>
            <a:r>
              <a:rPr kumimoji="0" lang="kk-KZ" sz="2400" b="0" i="0" u="none" strike="noStrike" kern="1200" cap="none" spc="0" normalizeH="0" baseline="0" noProof="0" dirty="0" smtClean="0">
                <a:ln>
                  <a:noFill/>
                </a:ln>
                <a:solidFill>
                  <a:srgbClr val="1CACE3"/>
                </a:solidFill>
                <a:effectLst/>
                <a:uLnTx/>
                <a:uFillTx/>
                <a:latin typeface="Arial"/>
                <a:ea typeface="+mn-ea"/>
                <a:cs typeface="Arial"/>
              </a:rPr>
              <a:t>НҚА-ге өзгерістер</a:t>
            </a:r>
            <a:r>
              <a:rPr kumimoji="0" lang="kk-KZ" sz="2400" b="0" i="0" u="none" strike="noStrike" kern="1200" cap="none" spc="0" normalizeH="0" noProof="0" dirty="0" smtClean="0">
                <a:ln>
                  <a:noFill/>
                </a:ln>
                <a:solidFill>
                  <a:srgbClr val="1CACE3"/>
                </a:solidFill>
                <a:effectLst/>
                <a:uLnTx/>
                <a:uFillTx/>
                <a:latin typeface="Arial"/>
                <a:ea typeface="+mn-ea"/>
                <a:cs typeface="Arial"/>
              </a:rPr>
              <a:t> енгізу</a:t>
            </a:r>
            <a:endParaRPr kumimoji="0" lang="kk-KZ" sz="2400" b="0" i="0" u="none" strike="noStrike" kern="1200" cap="none" spc="0" normalizeH="0" baseline="0" noProof="0" dirty="0">
              <a:ln>
                <a:noFill/>
              </a:ln>
              <a:solidFill>
                <a:srgbClr val="1CACE3"/>
              </a:solidFill>
              <a:effectLst/>
              <a:uLnTx/>
              <a:uFillTx/>
              <a:latin typeface="Arial"/>
              <a:ea typeface="+mn-ea"/>
              <a:cs typeface="Arial"/>
            </a:endParaRPr>
          </a:p>
        </p:txBody>
      </p:sp>
      <p:sp>
        <p:nvSpPr>
          <p:cNvPr id="4" name="object 4"/>
          <p:cNvSpPr txBox="1"/>
          <p:nvPr/>
        </p:nvSpPr>
        <p:spPr>
          <a:xfrm>
            <a:off x="4295393" y="1020875"/>
            <a:ext cx="3315971" cy="369332"/>
          </a:xfrm>
          <a:prstGeom prst="rect">
            <a:avLst/>
          </a:prstGeom>
        </p:spPr>
        <p:txBody>
          <a:bodyPr vert="horz" wrap="square" lIns="0" tIns="0" rIns="0" bIns="0" rtlCol="0">
            <a:spAutoFit/>
          </a:bodyPr>
          <a:lstStyle/>
          <a:p>
            <a:pPr marL="198755" marR="0" lvl="0" indent="0" algn="l"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20" normalizeH="0" baseline="0" noProof="0" dirty="0" err="1" smtClean="0">
                <a:ln>
                  <a:noFill/>
                </a:ln>
                <a:solidFill>
                  <a:srgbClr val="1CACE3"/>
                </a:solidFill>
                <a:effectLst/>
                <a:uLnTx/>
                <a:uFillTx/>
                <a:latin typeface="Arial"/>
                <a:ea typeface="+mn-ea"/>
                <a:cs typeface="Arial"/>
              </a:rPr>
              <a:t>Мазмұнды</a:t>
            </a:r>
            <a:r>
              <a:rPr kumimoji="0" lang="ru-RU" sz="2400" b="0" i="0" u="none" strike="noStrike" kern="1200" cap="none" spc="20" normalizeH="0" noProof="0" dirty="0" smtClean="0">
                <a:ln>
                  <a:noFill/>
                </a:ln>
                <a:solidFill>
                  <a:srgbClr val="1CACE3"/>
                </a:solidFill>
                <a:effectLst/>
                <a:uLnTx/>
                <a:uFillTx/>
                <a:latin typeface="Arial"/>
                <a:ea typeface="+mn-ea"/>
                <a:cs typeface="Arial"/>
              </a:rPr>
              <a:t> </a:t>
            </a:r>
            <a:r>
              <a:rPr kumimoji="0" lang="ru-RU" sz="2400" b="0" i="0" u="none" strike="noStrike" kern="1200" cap="none" spc="20" normalizeH="0" noProof="0" dirty="0" err="1" smtClean="0">
                <a:ln>
                  <a:noFill/>
                </a:ln>
                <a:solidFill>
                  <a:srgbClr val="1CACE3"/>
                </a:solidFill>
                <a:effectLst/>
                <a:uLnTx/>
                <a:uFillTx/>
                <a:latin typeface="Arial"/>
                <a:ea typeface="+mn-ea"/>
                <a:cs typeface="Arial"/>
              </a:rPr>
              <a:t>жетілдіру</a:t>
            </a:r>
            <a:endParaRPr kumimoji="0" sz="2400" b="0" i="0" u="none" strike="noStrike" kern="1200" cap="none" spc="0" normalizeH="0" baseline="0" noProof="0" dirty="0">
              <a:ln>
                <a:noFill/>
              </a:ln>
              <a:solidFill>
                <a:prstClr val="black"/>
              </a:solidFill>
              <a:effectLst/>
              <a:uLnTx/>
              <a:uFillTx/>
              <a:latin typeface="Arial"/>
              <a:ea typeface="+mn-ea"/>
              <a:cs typeface="Arial"/>
            </a:endParaRPr>
          </a:p>
        </p:txBody>
      </p:sp>
      <p:sp>
        <p:nvSpPr>
          <p:cNvPr id="21" name="object 21"/>
          <p:cNvSpPr txBox="1"/>
          <p:nvPr/>
        </p:nvSpPr>
        <p:spPr>
          <a:xfrm>
            <a:off x="8277373" y="1032249"/>
            <a:ext cx="3427729" cy="369332"/>
          </a:xfrm>
          <a:prstGeom prst="rect">
            <a:avLst/>
          </a:prstGeom>
        </p:spPr>
        <p:txBody>
          <a:bodyPr vert="horz" wrap="square" lIns="0" tIns="0" rIns="0" bIns="0" rtlCol="0">
            <a:spAutoFit/>
          </a:bodyPr>
          <a:lstStyle/>
          <a:p>
            <a:pPr marL="12700" marR="0" lvl="0" indent="0" algn="just" defTabSz="914400" rtl="0" eaLnBrk="1" fontAlgn="auto" latinLnBrk="0" hangingPunct="1">
              <a:lnSpc>
                <a:spcPct val="100000"/>
              </a:lnSpc>
              <a:spcBef>
                <a:spcPts val="0"/>
              </a:spcBef>
              <a:spcAft>
                <a:spcPts val="0"/>
              </a:spcAft>
              <a:buClrTx/>
              <a:buSzTx/>
              <a:buFontTx/>
              <a:buNone/>
              <a:tabLst/>
              <a:defRPr/>
            </a:pPr>
            <a:r>
              <a:rPr kumimoji="0" lang="ru-RU" sz="2400" b="0" i="0" u="none" strike="noStrike" kern="1200" cap="none" spc="-10" normalizeH="0" baseline="0" noProof="0" dirty="0" err="1" smtClean="0">
                <a:ln>
                  <a:noFill/>
                </a:ln>
                <a:solidFill>
                  <a:srgbClr val="1CACE3"/>
                </a:solidFill>
                <a:effectLst/>
                <a:uLnTx/>
                <a:uFillTx/>
                <a:latin typeface="Arial"/>
                <a:ea typeface="+mn-ea"/>
                <a:cs typeface="Arial"/>
              </a:rPr>
              <a:t>Сапаға</a:t>
            </a:r>
            <a:r>
              <a:rPr kumimoji="0" lang="ru-RU" sz="2400" b="0" i="0" u="none" strike="noStrike" kern="1200" cap="none" spc="-10" normalizeH="0" baseline="0" noProof="0" dirty="0" smtClean="0">
                <a:ln>
                  <a:noFill/>
                </a:ln>
                <a:solidFill>
                  <a:srgbClr val="1CACE3"/>
                </a:solidFill>
                <a:effectLst/>
                <a:uLnTx/>
                <a:uFillTx/>
                <a:latin typeface="Arial"/>
                <a:ea typeface="+mn-ea"/>
                <a:cs typeface="Arial"/>
              </a:rPr>
              <a:t> </a:t>
            </a:r>
            <a:r>
              <a:rPr kumimoji="0" lang="ru-RU" sz="2400" b="0" i="0" u="none" strike="noStrike" kern="1200" cap="none" spc="-10" normalizeH="0" baseline="0" noProof="0" dirty="0" err="1" smtClean="0">
                <a:ln>
                  <a:noFill/>
                </a:ln>
                <a:solidFill>
                  <a:srgbClr val="1CACE3"/>
                </a:solidFill>
                <a:effectLst/>
                <a:uLnTx/>
                <a:uFillTx/>
                <a:latin typeface="Arial"/>
                <a:ea typeface="+mn-ea"/>
                <a:cs typeface="Arial"/>
              </a:rPr>
              <a:t>қол</a:t>
            </a:r>
            <a:r>
              <a:rPr kumimoji="0" lang="ru-RU" sz="2400" b="0" i="0" u="none" strike="noStrike" kern="1200" cap="none" spc="-10" normalizeH="0" baseline="0" noProof="0" dirty="0" smtClean="0">
                <a:ln>
                  <a:noFill/>
                </a:ln>
                <a:solidFill>
                  <a:srgbClr val="1CACE3"/>
                </a:solidFill>
                <a:effectLst/>
                <a:uLnTx/>
                <a:uFillTx/>
                <a:latin typeface="Arial"/>
                <a:ea typeface="+mn-ea"/>
                <a:cs typeface="Arial"/>
              </a:rPr>
              <a:t> </a:t>
            </a:r>
            <a:r>
              <a:rPr kumimoji="0" lang="ru-RU" sz="2400" b="0" i="0" u="none" strike="noStrike" kern="1200" cap="none" spc="-10" normalizeH="0" baseline="0" noProof="0" dirty="0" err="1" smtClean="0">
                <a:ln>
                  <a:noFill/>
                </a:ln>
                <a:solidFill>
                  <a:srgbClr val="1CACE3"/>
                </a:solidFill>
                <a:effectLst/>
                <a:uLnTx/>
                <a:uFillTx/>
                <a:latin typeface="Arial"/>
                <a:ea typeface="+mn-ea"/>
                <a:cs typeface="Arial"/>
              </a:rPr>
              <a:t>жеткізу</a:t>
            </a:r>
            <a:endParaRPr kumimoji="0" lang="ru-RU" sz="2400" b="0" i="0" u="none" strike="noStrike" kern="1200" cap="none" spc="-10" normalizeH="0" baseline="0" noProof="0" dirty="0">
              <a:ln>
                <a:noFill/>
              </a:ln>
              <a:solidFill>
                <a:srgbClr val="1CACE3"/>
              </a:solidFill>
              <a:effectLst/>
              <a:uLnTx/>
              <a:uFillTx/>
              <a:latin typeface="Arial"/>
              <a:ea typeface="+mn-ea"/>
              <a:cs typeface="Arial"/>
            </a:endParaRPr>
          </a:p>
        </p:txBody>
      </p:sp>
      <p:sp>
        <p:nvSpPr>
          <p:cNvPr id="22" name="object 22"/>
          <p:cNvSpPr/>
          <p:nvPr/>
        </p:nvSpPr>
        <p:spPr>
          <a:xfrm>
            <a:off x="933450" y="6438900"/>
            <a:ext cx="9591675" cy="133350"/>
          </a:xfrm>
          <a:custGeom>
            <a:avLst/>
            <a:gdLst/>
            <a:ahLst/>
            <a:cxnLst/>
            <a:rect l="l" t="t" r="r" b="b"/>
            <a:pathLst>
              <a:path w="9591675" h="133350">
                <a:moveTo>
                  <a:pt x="9591675" y="66675"/>
                </a:moveTo>
                <a:lnTo>
                  <a:pt x="0" y="66675"/>
                </a:lnTo>
                <a:lnTo>
                  <a:pt x="4795774" y="133350"/>
                </a:lnTo>
                <a:lnTo>
                  <a:pt x="9591675" y="66675"/>
                </a:lnTo>
                <a:close/>
              </a:path>
              <a:path w="9591675" h="133350">
                <a:moveTo>
                  <a:pt x="7193788" y="0"/>
                </a:moveTo>
                <a:lnTo>
                  <a:pt x="2397887" y="0"/>
                </a:lnTo>
                <a:lnTo>
                  <a:pt x="2397887" y="66675"/>
                </a:lnTo>
                <a:lnTo>
                  <a:pt x="7193788" y="66675"/>
                </a:lnTo>
                <a:lnTo>
                  <a:pt x="7193788" y="0"/>
                </a:lnTo>
                <a:close/>
              </a:path>
            </a:pathLst>
          </a:custGeom>
          <a:solidFill>
            <a:srgbClr val="1382AC"/>
          </a:solidFill>
        </p:spPr>
        <p:txBody>
          <a:bodyPr wrap="square" lIns="0" tIns="0" rIns="0" bIns="0" rtlCol="0"/>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object 24"/>
          <p:cNvSpPr txBox="1"/>
          <p:nvPr/>
        </p:nvSpPr>
        <p:spPr>
          <a:xfrm>
            <a:off x="5415534" y="6605190"/>
            <a:ext cx="1096645" cy="226060"/>
          </a:xfrm>
          <a:prstGeom prst="rect">
            <a:avLst/>
          </a:prstGeom>
        </p:spPr>
        <p:txBody>
          <a:bodyPr vert="horz" wrap="square" lIns="0" tIns="0" rIns="0" bIns="0" rtlCol="0">
            <a:spAutoFit/>
          </a:bodyPr>
          <a:lstStyle/>
          <a:p>
            <a:pPr marL="12700" marR="0" lvl="0" indent="0" algn="l" defTabSz="914400" rtl="0" eaLnBrk="1" fontAlgn="auto" latinLnBrk="0" hangingPunct="1">
              <a:lnSpc>
                <a:spcPct val="100000"/>
              </a:lnSpc>
              <a:spcBef>
                <a:spcPts val="0"/>
              </a:spcBef>
              <a:spcAft>
                <a:spcPts val="0"/>
              </a:spcAft>
              <a:buClrTx/>
              <a:buSzTx/>
              <a:buFontTx/>
              <a:buNone/>
              <a:tabLst/>
              <a:defRPr/>
            </a:pPr>
            <a:r>
              <a:rPr kumimoji="0" sz="1550" b="1" i="0" u="none" strike="noStrike" kern="1200" cap="none" spc="30" normalizeH="0" baseline="0" noProof="0" dirty="0">
                <a:ln>
                  <a:noFill/>
                </a:ln>
                <a:solidFill>
                  <a:srgbClr val="ACD333"/>
                </a:solidFill>
                <a:effectLst/>
                <a:uLnTx/>
                <a:uFillTx/>
                <a:latin typeface="Calibri"/>
                <a:ea typeface="+mn-ea"/>
                <a:cs typeface="Calibri"/>
              </a:rPr>
              <a:t>2021</a:t>
            </a:r>
            <a:r>
              <a:rPr kumimoji="0" sz="1550" b="1" i="0" u="none" strike="noStrike" kern="1200" cap="none" spc="-35" normalizeH="0" baseline="0" noProof="0" dirty="0">
                <a:ln>
                  <a:noFill/>
                </a:ln>
                <a:solidFill>
                  <a:srgbClr val="ACD333"/>
                </a:solidFill>
                <a:effectLst/>
                <a:uLnTx/>
                <a:uFillTx/>
                <a:latin typeface="Calibri"/>
                <a:ea typeface="+mn-ea"/>
                <a:cs typeface="Calibri"/>
              </a:rPr>
              <a:t>-</a:t>
            </a:r>
            <a:r>
              <a:rPr kumimoji="0" sz="1550" b="1" i="0" u="none" strike="noStrike" kern="1200" cap="none" spc="25" normalizeH="0" baseline="0" noProof="0" dirty="0">
                <a:ln>
                  <a:noFill/>
                </a:ln>
                <a:solidFill>
                  <a:srgbClr val="ACD333"/>
                </a:solidFill>
                <a:effectLst/>
                <a:uLnTx/>
                <a:uFillTx/>
                <a:latin typeface="Calibri"/>
                <a:ea typeface="+mn-ea"/>
                <a:cs typeface="Calibri"/>
              </a:rPr>
              <a:t>202</a:t>
            </a:r>
            <a:r>
              <a:rPr kumimoji="0" sz="1550" b="1" i="0" u="none" strike="noStrike" kern="1200" cap="none" spc="5" normalizeH="0" baseline="0" noProof="0" dirty="0">
                <a:ln>
                  <a:noFill/>
                </a:ln>
                <a:solidFill>
                  <a:srgbClr val="ACD333"/>
                </a:solidFill>
                <a:effectLst/>
                <a:uLnTx/>
                <a:uFillTx/>
                <a:latin typeface="Calibri"/>
                <a:ea typeface="+mn-ea"/>
                <a:cs typeface="Calibri"/>
              </a:rPr>
              <a:t>5</a:t>
            </a:r>
            <a:r>
              <a:rPr kumimoji="0" sz="1550" b="1" i="0" u="none" strike="noStrike" kern="1200" cap="none" spc="-30" normalizeH="0" baseline="0" noProof="0" dirty="0">
                <a:ln>
                  <a:noFill/>
                </a:ln>
                <a:solidFill>
                  <a:srgbClr val="ACD333"/>
                </a:solidFill>
                <a:effectLst/>
                <a:uLnTx/>
                <a:uFillTx/>
                <a:latin typeface="Calibri"/>
                <a:ea typeface="+mn-ea"/>
                <a:cs typeface="Calibri"/>
              </a:rPr>
              <a:t> </a:t>
            </a:r>
            <a:r>
              <a:rPr kumimoji="0" sz="1550" b="1" i="0" u="none" strike="noStrike" kern="1200" cap="none" spc="-25" normalizeH="0" baseline="0" noProof="0" dirty="0">
                <a:ln>
                  <a:noFill/>
                </a:ln>
                <a:solidFill>
                  <a:srgbClr val="ACD333"/>
                </a:solidFill>
                <a:effectLst/>
                <a:uLnTx/>
                <a:uFillTx/>
                <a:latin typeface="Calibri"/>
                <a:ea typeface="+mn-ea"/>
                <a:cs typeface="Calibri"/>
              </a:rPr>
              <a:t>г</a:t>
            </a:r>
            <a:r>
              <a:rPr kumimoji="0" sz="1550" b="1" i="0" u="none" strike="noStrike" kern="1200" cap="none" spc="10" normalizeH="0" baseline="0" noProof="0" dirty="0">
                <a:ln>
                  <a:noFill/>
                </a:ln>
                <a:solidFill>
                  <a:srgbClr val="ACD333"/>
                </a:solidFill>
                <a:effectLst/>
                <a:uLnTx/>
                <a:uFillTx/>
                <a:latin typeface="Calibri"/>
                <a:ea typeface="+mn-ea"/>
                <a:cs typeface="Calibri"/>
              </a:rPr>
              <a:t>г</a:t>
            </a:r>
            <a:endParaRPr kumimoji="0" sz="1550" b="0" i="0" u="none" strike="noStrike" kern="1200" cap="none" spc="0" normalizeH="0" baseline="0" noProof="0">
              <a:ln>
                <a:noFill/>
              </a:ln>
              <a:solidFill>
                <a:prstClr val="black"/>
              </a:solidFill>
              <a:effectLst/>
              <a:uLnTx/>
              <a:uFillTx/>
              <a:latin typeface="Calibri"/>
              <a:ea typeface="+mn-ea"/>
              <a:cs typeface="Calibri"/>
            </a:endParaRPr>
          </a:p>
        </p:txBody>
      </p:sp>
      <p:sp>
        <p:nvSpPr>
          <p:cNvPr id="30" name="Текст 6"/>
          <p:cNvSpPr>
            <a:spLocks noGrp="1"/>
          </p:cNvSpPr>
          <p:nvPr>
            <p:ph type="body" sz="half" idx="4294967295"/>
          </p:nvPr>
        </p:nvSpPr>
        <p:spPr>
          <a:xfrm>
            <a:off x="278900" y="2011527"/>
            <a:ext cx="3858094" cy="3357474"/>
          </a:xfrm>
          <a:prstGeom prst="rect">
            <a:avLst/>
          </a:prstGeom>
        </p:spPr>
        <p:txBody>
          <a:bodyPr>
            <a:normAutofit fontScale="92500"/>
          </a:bodyPr>
          <a:lstStyle/>
          <a:p>
            <a:pPr algn="just"/>
            <a:r>
              <a:rPr lang="kk-KZ" sz="1700" b="1" dirty="0" smtClean="0">
                <a:solidFill>
                  <a:srgbClr val="002060"/>
                </a:solidFill>
                <a:latin typeface="Arial" panose="020B0604020202020204" pitchFamily="34" charset="0"/>
                <a:cs typeface="Arial" panose="020B0604020202020204" pitchFamily="34" charset="0"/>
              </a:rPr>
              <a:t>1. </a:t>
            </a:r>
            <a:r>
              <a:rPr lang="kk-KZ" sz="1700" dirty="0" smtClean="0">
                <a:solidFill>
                  <a:srgbClr val="002060"/>
                </a:solidFill>
                <a:latin typeface="Arial" panose="020B0604020202020204" pitchFamily="34" charset="0"/>
                <a:cs typeface="Arial" panose="020B0604020202020204" pitchFamily="34" charset="0"/>
              </a:rPr>
              <a:t>Дамытушы ортаны ұйымдастыру </a:t>
            </a:r>
          </a:p>
          <a:p>
            <a:pPr algn="just"/>
            <a:r>
              <a:rPr lang="kk-KZ" sz="1400" i="1" dirty="0" smtClean="0">
                <a:solidFill>
                  <a:srgbClr val="002060"/>
                </a:solidFill>
                <a:latin typeface="Arial" panose="020B0604020202020204" pitchFamily="34" charset="0"/>
                <a:cs typeface="Arial" panose="020B0604020202020204" pitchFamily="34" charset="0"/>
              </a:rPr>
              <a:t>(ҚР БҒМ №</a:t>
            </a:r>
            <a:r>
              <a:rPr lang="kk-KZ" sz="1400" i="1" dirty="0">
                <a:solidFill>
                  <a:srgbClr val="002060"/>
                </a:solidFill>
                <a:latin typeface="Arial" panose="020B0604020202020204" pitchFamily="34" charset="0"/>
                <a:cs typeface="Arial" panose="020B0604020202020204" pitchFamily="34" charset="0"/>
              </a:rPr>
              <a:t>70 </a:t>
            </a:r>
            <a:r>
              <a:rPr lang="kk-KZ" sz="1400" i="1" dirty="0" smtClean="0">
                <a:solidFill>
                  <a:srgbClr val="002060"/>
                </a:solidFill>
                <a:latin typeface="Arial" panose="020B0604020202020204" pitchFamily="34" charset="0"/>
                <a:cs typeface="Arial" panose="020B0604020202020204" pitchFamily="34" charset="0"/>
              </a:rPr>
              <a:t>бұйрығы)</a:t>
            </a:r>
            <a:endParaRPr lang="kk-KZ" sz="1400" i="1" dirty="0">
              <a:solidFill>
                <a:srgbClr val="002060"/>
              </a:solidFill>
              <a:latin typeface="Arial" panose="020B0604020202020204" pitchFamily="34" charset="0"/>
              <a:cs typeface="Arial" panose="020B0604020202020204" pitchFamily="34" charset="0"/>
            </a:endParaRPr>
          </a:p>
          <a:p>
            <a:pPr algn="just"/>
            <a:endParaRPr lang="kk-KZ" sz="1400" b="1" i="1" dirty="0">
              <a:solidFill>
                <a:srgbClr val="002060"/>
              </a:solidFill>
              <a:latin typeface="Arial" panose="020B0604020202020204" pitchFamily="34" charset="0"/>
              <a:cs typeface="Arial" panose="020B0604020202020204" pitchFamily="34" charset="0"/>
            </a:endParaRPr>
          </a:p>
          <a:p>
            <a:pPr algn="just"/>
            <a:r>
              <a:rPr lang="kk-KZ" sz="1700" b="1" dirty="0" smtClean="0">
                <a:solidFill>
                  <a:srgbClr val="002060"/>
                </a:solidFill>
                <a:latin typeface="Arial" panose="020B0604020202020204" pitchFamily="34" charset="0"/>
                <a:cs typeface="Arial" panose="020B0604020202020204" pitchFamily="34" charset="0"/>
              </a:rPr>
              <a:t>2</a:t>
            </a:r>
            <a:r>
              <a:rPr lang="kk-KZ" sz="1700" dirty="0" smtClean="0">
                <a:solidFill>
                  <a:srgbClr val="002060"/>
                </a:solidFill>
                <a:latin typeface="Arial" panose="020B0604020202020204" pitchFamily="34" charset="0"/>
                <a:cs typeface="Arial" panose="020B0604020202020204" pitchFamily="34" charset="0"/>
              </a:rPr>
              <a:t>.Қауіпсіздік </a:t>
            </a:r>
            <a:r>
              <a:rPr lang="kk-KZ" sz="1700" dirty="0">
                <a:solidFill>
                  <a:srgbClr val="002060"/>
                </a:solidFill>
                <a:latin typeface="Arial" panose="020B0604020202020204" pitchFamily="34" charset="0"/>
                <a:cs typeface="Arial" panose="020B0604020202020204" pitchFamily="34" charset="0"/>
              </a:rPr>
              <a:t>талаптарын </a:t>
            </a:r>
            <a:r>
              <a:rPr lang="kk-KZ" sz="1700" dirty="0" smtClean="0">
                <a:solidFill>
                  <a:srgbClr val="002060"/>
                </a:solidFill>
                <a:latin typeface="Arial" panose="020B0604020202020204" pitchFamily="34" charset="0"/>
                <a:cs typeface="Arial" panose="020B0604020202020204" pitchFamily="34" charset="0"/>
              </a:rPr>
              <a:t>күшейту </a:t>
            </a:r>
          </a:p>
          <a:p>
            <a:pPr algn="just"/>
            <a:r>
              <a:rPr lang="kk-KZ" sz="1400" i="1" dirty="0" smtClean="0">
                <a:solidFill>
                  <a:srgbClr val="002060"/>
                </a:solidFill>
                <a:latin typeface="Arial" panose="020B0604020202020204" pitchFamily="34" charset="0"/>
                <a:cs typeface="Arial" panose="020B0604020202020204" pitchFamily="34" charset="0"/>
              </a:rPr>
              <a:t>(</a:t>
            </a:r>
            <a:r>
              <a:rPr lang="kk-KZ" sz="1400" i="1" dirty="0">
                <a:solidFill>
                  <a:srgbClr val="002060"/>
                </a:solidFill>
                <a:latin typeface="Arial" panose="020B0604020202020204" pitchFamily="34" charset="0"/>
                <a:cs typeface="Arial" panose="020B0604020202020204" pitchFamily="34" charset="0"/>
              </a:rPr>
              <a:t>ҚР БҒМ №122 </a:t>
            </a:r>
            <a:r>
              <a:rPr lang="kk-KZ" sz="1400" i="1" dirty="0" smtClean="0">
                <a:solidFill>
                  <a:srgbClr val="002060"/>
                </a:solidFill>
                <a:latin typeface="Arial" panose="020B0604020202020204" pitchFamily="34" charset="0"/>
                <a:cs typeface="Arial" panose="020B0604020202020204" pitchFamily="34" charset="0"/>
              </a:rPr>
              <a:t>бұйрығы )</a:t>
            </a:r>
            <a:endParaRPr lang="kk-KZ" sz="1400" i="1" dirty="0">
              <a:solidFill>
                <a:srgbClr val="002060"/>
              </a:solidFill>
              <a:latin typeface="Arial" panose="020B0604020202020204" pitchFamily="34" charset="0"/>
              <a:cs typeface="Arial" panose="020B0604020202020204" pitchFamily="34" charset="0"/>
            </a:endParaRPr>
          </a:p>
          <a:p>
            <a:pPr algn="just"/>
            <a:endParaRPr lang="kk-KZ" sz="1400" i="1" dirty="0">
              <a:solidFill>
                <a:srgbClr val="002060"/>
              </a:solidFill>
              <a:latin typeface="Arial" panose="020B0604020202020204" pitchFamily="34" charset="0"/>
              <a:cs typeface="Arial" panose="020B0604020202020204" pitchFamily="34" charset="0"/>
            </a:endParaRPr>
          </a:p>
          <a:p>
            <a:pPr algn="just"/>
            <a:r>
              <a:rPr lang="kk-KZ" sz="1700" b="1" dirty="0" smtClean="0">
                <a:solidFill>
                  <a:srgbClr val="002060"/>
                </a:solidFill>
                <a:latin typeface="Arial" panose="020B0604020202020204" pitchFamily="34" charset="0"/>
                <a:cs typeface="Arial" panose="020B0604020202020204" pitchFamily="34" charset="0"/>
              </a:rPr>
              <a:t>3</a:t>
            </a:r>
            <a:r>
              <a:rPr lang="kk-KZ" sz="1700" dirty="0">
                <a:solidFill>
                  <a:srgbClr val="002060"/>
                </a:solidFill>
                <a:latin typeface="Arial" panose="020B0604020202020204" pitchFamily="34" charset="0"/>
                <a:cs typeface="Arial" panose="020B0604020202020204" pitchFamily="34" charset="0"/>
              </a:rPr>
              <a:t>. </a:t>
            </a:r>
            <a:r>
              <a:rPr lang="kk-KZ" sz="1700" dirty="0" smtClean="0">
                <a:solidFill>
                  <a:srgbClr val="002060"/>
                </a:solidFill>
                <a:latin typeface="Arial" panose="020B0604020202020204" pitchFamily="34" charset="0"/>
                <a:cs typeface="Arial" panose="020B0604020202020204" pitchFamily="34" charset="0"/>
              </a:rPr>
              <a:t>Тәрбиешілердің жүргізуі үшін  </a:t>
            </a:r>
            <a:r>
              <a:rPr lang="kk-KZ" sz="1700" dirty="0">
                <a:solidFill>
                  <a:srgbClr val="002060"/>
                </a:solidFill>
                <a:latin typeface="Arial" panose="020B0604020202020204" pitchFamily="34" charset="0"/>
                <a:cs typeface="Arial" panose="020B0604020202020204" pitchFamily="34" charset="0"/>
              </a:rPr>
              <a:t>міндетті </a:t>
            </a:r>
            <a:r>
              <a:rPr lang="kk-KZ" sz="1700" dirty="0" smtClean="0">
                <a:solidFill>
                  <a:srgbClr val="002060"/>
                </a:solidFill>
                <a:latin typeface="Arial" panose="020B0604020202020204" pitchFamily="34" charset="0"/>
                <a:cs typeface="Arial" panose="020B0604020202020204" pitchFamily="34" charset="0"/>
              </a:rPr>
              <a:t>құжаттардың тізібесі </a:t>
            </a:r>
            <a:endParaRPr lang="kk-KZ" sz="1700" dirty="0">
              <a:solidFill>
                <a:srgbClr val="002060"/>
              </a:solidFill>
              <a:latin typeface="Arial" panose="020B0604020202020204" pitchFamily="34" charset="0"/>
              <a:cs typeface="Arial" panose="020B0604020202020204" pitchFamily="34" charset="0"/>
            </a:endParaRPr>
          </a:p>
          <a:p>
            <a:pPr algn="just"/>
            <a:r>
              <a:rPr lang="kk-KZ" sz="1400" i="1" dirty="0">
                <a:solidFill>
                  <a:srgbClr val="002060"/>
                </a:solidFill>
                <a:latin typeface="Arial" panose="020B0604020202020204" pitchFamily="34" charset="0"/>
                <a:cs typeface="Arial" panose="020B0604020202020204" pitchFamily="34" charset="0"/>
              </a:rPr>
              <a:t>(ҚР </a:t>
            </a:r>
            <a:r>
              <a:rPr lang="kk-KZ" sz="1400" i="1" dirty="0" smtClean="0">
                <a:solidFill>
                  <a:srgbClr val="002060"/>
                </a:solidFill>
                <a:latin typeface="Arial" panose="020B0604020202020204" pitchFamily="34" charset="0"/>
                <a:cs typeface="Arial" panose="020B0604020202020204" pitchFamily="34" charset="0"/>
              </a:rPr>
              <a:t>БҒМ №</a:t>
            </a:r>
            <a:r>
              <a:rPr lang="kk-KZ" sz="1400" i="1" dirty="0">
                <a:solidFill>
                  <a:srgbClr val="002060"/>
                </a:solidFill>
                <a:latin typeface="Arial" panose="020B0604020202020204" pitchFamily="34" charset="0"/>
                <a:cs typeface="Arial" panose="020B0604020202020204" pitchFamily="34" charset="0"/>
              </a:rPr>
              <a:t>130 </a:t>
            </a:r>
            <a:r>
              <a:rPr lang="kk-KZ" sz="1400" i="1" dirty="0" smtClean="0">
                <a:solidFill>
                  <a:srgbClr val="002060"/>
                </a:solidFill>
                <a:latin typeface="Arial" panose="020B0604020202020204" pitchFamily="34" charset="0"/>
                <a:cs typeface="Arial" panose="020B0604020202020204" pitchFamily="34" charset="0"/>
              </a:rPr>
              <a:t> бұйрығы)</a:t>
            </a:r>
            <a:endParaRPr lang="kk-KZ" sz="1400" i="1" dirty="0">
              <a:solidFill>
                <a:srgbClr val="002060"/>
              </a:solidFill>
              <a:latin typeface="Arial" panose="020B0604020202020204" pitchFamily="34" charset="0"/>
              <a:cs typeface="Arial" panose="020B0604020202020204" pitchFamily="34" charset="0"/>
            </a:endParaRPr>
          </a:p>
          <a:p>
            <a:pPr algn="just"/>
            <a:endParaRPr lang="kk-KZ" sz="1400" i="1" dirty="0">
              <a:solidFill>
                <a:srgbClr val="002060"/>
              </a:solidFill>
              <a:latin typeface="Arial" panose="020B0604020202020204" pitchFamily="34" charset="0"/>
              <a:cs typeface="Arial" panose="020B0604020202020204" pitchFamily="34" charset="0"/>
            </a:endParaRPr>
          </a:p>
          <a:p>
            <a:pPr algn="just"/>
            <a:r>
              <a:rPr lang="kk-KZ" sz="1700" b="1" dirty="0">
                <a:solidFill>
                  <a:srgbClr val="002060"/>
                </a:solidFill>
                <a:latin typeface="Arial" panose="020B0604020202020204" pitchFamily="34" charset="0"/>
                <a:cs typeface="Arial" panose="020B0604020202020204" pitchFamily="34" charset="0"/>
              </a:rPr>
              <a:t>4</a:t>
            </a:r>
            <a:r>
              <a:rPr lang="kk-KZ" sz="1700" i="1" dirty="0">
                <a:solidFill>
                  <a:srgbClr val="002060"/>
                </a:solidFill>
                <a:latin typeface="Arial" panose="020B0604020202020204" pitchFamily="34" charset="0"/>
                <a:cs typeface="Arial" panose="020B0604020202020204" pitchFamily="34" charset="0"/>
              </a:rPr>
              <a:t>. </a:t>
            </a:r>
            <a:r>
              <a:rPr lang="kk-KZ" sz="1700" i="1" dirty="0" smtClean="0">
                <a:solidFill>
                  <a:srgbClr val="002060"/>
                </a:solidFill>
                <a:latin typeface="Arial" panose="020B0604020202020204" pitchFamily="34" charset="0"/>
                <a:cs typeface="Arial" panose="020B0604020202020204" pitchFamily="34" charset="0"/>
              </a:rPr>
              <a:t>Мемлекеттік </a:t>
            </a:r>
            <a:r>
              <a:rPr lang="kk-KZ" sz="1700" i="1" dirty="0">
                <a:solidFill>
                  <a:srgbClr val="002060"/>
                </a:solidFill>
                <a:latin typeface="Arial" panose="020B0604020202020204" pitchFamily="34" charset="0"/>
                <a:cs typeface="Arial" panose="020B0604020202020204" pitchFamily="34" charset="0"/>
              </a:rPr>
              <a:t>қызметтер көрсету </a:t>
            </a:r>
            <a:r>
              <a:rPr lang="kk-KZ" sz="1700" i="1" dirty="0" smtClean="0">
                <a:solidFill>
                  <a:srgbClr val="002060"/>
                </a:solidFill>
                <a:latin typeface="Arial" panose="020B0604020202020204" pitchFamily="34" charset="0"/>
                <a:cs typeface="Arial" panose="020B0604020202020204" pitchFamily="34" charset="0"/>
              </a:rPr>
              <a:t>қағидалары </a:t>
            </a:r>
            <a:r>
              <a:rPr lang="kk-KZ" sz="1400" i="1" dirty="0">
                <a:solidFill>
                  <a:srgbClr val="002060"/>
                </a:solidFill>
                <a:latin typeface="Arial" panose="020B0604020202020204" pitchFamily="34" charset="0"/>
                <a:cs typeface="Arial" panose="020B0604020202020204" pitchFamily="34" charset="0"/>
              </a:rPr>
              <a:t>(ҚР БҒМ №254 </a:t>
            </a:r>
            <a:r>
              <a:rPr lang="kk-KZ" sz="1400" i="1" dirty="0" smtClean="0">
                <a:solidFill>
                  <a:srgbClr val="002060"/>
                </a:solidFill>
                <a:latin typeface="Arial" panose="020B0604020202020204" pitchFamily="34" charset="0"/>
                <a:cs typeface="Arial" panose="020B0604020202020204" pitchFamily="34" charset="0"/>
              </a:rPr>
              <a:t>бұйрығы)</a:t>
            </a:r>
            <a:endParaRPr lang="kk-KZ" sz="1400" i="1" dirty="0">
              <a:solidFill>
                <a:srgbClr val="002060"/>
              </a:solidFill>
              <a:latin typeface="Arial" panose="020B0604020202020204" pitchFamily="34" charset="0"/>
              <a:cs typeface="Arial" panose="020B0604020202020204" pitchFamily="34" charset="0"/>
            </a:endParaRPr>
          </a:p>
          <a:p>
            <a:pPr algn="just"/>
            <a:endParaRPr lang="kk-KZ" sz="1400" b="1" i="1" dirty="0">
              <a:solidFill>
                <a:srgbClr val="002060"/>
              </a:solidFill>
              <a:latin typeface="Arial" panose="020B0604020202020204" pitchFamily="34" charset="0"/>
              <a:cs typeface="Arial" panose="020B0604020202020204" pitchFamily="34" charset="0"/>
            </a:endParaRPr>
          </a:p>
          <a:p>
            <a:pPr algn="just"/>
            <a:r>
              <a:rPr lang="ru-RU" sz="1700" b="1" dirty="0">
                <a:solidFill>
                  <a:srgbClr val="002060"/>
                </a:solidFill>
                <a:latin typeface="Arial" panose="020B0604020202020204" pitchFamily="34" charset="0"/>
                <a:cs typeface="Arial" panose="020B0604020202020204" pitchFamily="34" charset="0"/>
              </a:rPr>
              <a:t>5</a:t>
            </a:r>
            <a:r>
              <a:rPr lang="ru-RU" sz="1700" dirty="0">
                <a:solidFill>
                  <a:srgbClr val="002060"/>
                </a:solidFill>
                <a:latin typeface="Arial" panose="020B0604020202020204" pitchFamily="34" charset="0"/>
                <a:cs typeface="Arial" panose="020B0604020202020204" pitchFamily="34" charset="0"/>
              </a:rPr>
              <a:t>. </a:t>
            </a:r>
            <a:r>
              <a:rPr lang="ru-RU" sz="1700" dirty="0" smtClean="0">
                <a:solidFill>
                  <a:srgbClr val="002060"/>
                </a:solidFill>
                <a:latin typeface="Arial" panose="020B0604020202020204" pitchFamily="34" charset="0"/>
                <a:cs typeface="Arial" panose="020B0604020202020204" pitchFamily="34" charset="0"/>
              </a:rPr>
              <a:t>МДҰ </a:t>
            </a:r>
            <a:r>
              <a:rPr lang="ru-RU" sz="1700" dirty="0" err="1" smtClean="0">
                <a:solidFill>
                  <a:srgbClr val="002060"/>
                </a:solidFill>
                <a:latin typeface="Arial" panose="020B0604020202020204" pitchFamily="34" charset="0"/>
                <a:cs typeface="Arial" panose="020B0604020202020204" pitchFamily="34" charset="0"/>
              </a:rPr>
              <a:t>қызметінің</a:t>
            </a:r>
            <a:r>
              <a:rPr lang="ru-RU" sz="1700" dirty="0" smtClean="0">
                <a:solidFill>
                  <a:srgbClr val="002060"/>
                </a:solidFill>
                <a:latin typeface="Arial" panose="020B0604020202020204" pitchFamily="34" charset="0"/>
                <a:cs typeface="Arial" panose="020B0604020202020204" pitchFamily="34" charset="0"/>
              </a:rPr>
              <a:t> </a:t>
            </a:r>
            <a:r>
              <a:rPr lang="ru-RU" sz="1700" dirty="0" err="1" smtClean="0">
                <a:solidFill>
                  <a:srgbClr val="002060"/>
                </a:solidFill>
                <a:latin typeface="Arial" panose="020B0604020202020204" pitchFamily="34" charset="0"/>
                <a:cs typeface="Arial" panose="020B0604020202020204" pitchFamily="34" charset="0"/>
              </a:rPr>
              <a:t>үлгілік</a:t>
            </a:r>
            <a:r>
              <a:rPr lang="ru-RU" sz="1700" dirty="0" smtClean="0">
                <a:solidFill>
                  <a:srgbClr val="002060"/>
                </a:solidFill>
                <a:latin typeface="Arial" panose="020B0604020202020204" pitchFamily="34" charset="0"/>
                <a:cs typeface="Arial" panose="020B0604020202020204" pitchFamily="34" charset="0"/>
              </a:rPr>
              <a:t> </a:t>
            </a:r>
            <a:r>
              <a:rPr lang="ru-RU" sz="1700" dirty="0" err="1" smtClean="0">
                <a:solidFill>
                  <a:srgbClr val="002060"/>
                </a:solidFill>
                <a:latin typeface="Arial" panose="020B0604020202020204" pitchFamily="34" charset="0"/>
                <a:cs typeface="Arial" panose="020B0604020202020204" pitchFamily="34" charset="0"/>
              </a:rPr>
              <a:t>қағидалары</a:t>
            </a:r>
            <a:r>
              <a:rPr lang="ru-RU" sz="1700" dirty="0" smtClean="0">
                <a:solidFill>
                  <a:srgbClr val="002060"/>
                </a:solidFill>
                <a:latin typeface="Arial" panose="020B0604020202020204" pitchFamily="34" charset="0"/>
                <a:cs typeface="Arial" panose="020B0604020202020204" pitchFamily="34" charset="0"/>
              </a:rPr>
              <a:t> </a:t>
            </a:r>
            <a:r>
              <a:rPr lang="ru-RU" sz="1400" i="1" dirty="0">
                <a:solidFill>
                  <a:srgbClr val="002060"/>
                </a:solidFill>
                <a:latin typeface="Arial" panose="020B0604020202020204" pitchFamily="34" charset="0"/>
                <a:cs typeface="Arial" panose="020B0604020202020204" pitchFamily="34" charset="0"/>
              </a:rPr>
              <a:t>(ҚР </a:t>
            </a:r>
            <a:r>
              <a:rPr lang="ru-RU" sz="1400" i="1" dirty="0" smtClean="0">
                <a:solidFill>
                  <a:srgbClr val="002060"/>
                </a:solidFill>
                <a:latin typeface="Arial" panose="020B0604020202020204" pitchFamily="34" charset="0"/>
                <a:cs typeface="Arial" panose="020B0604020202020204" pitchFamily="34" charset="0"/>
              </a:rPr>
              <a:t>БҒМ №</a:t>
            </a:r>
            <a:r>
              <a:rPr lang="ru-RU" sz="1400" i="1" dirty="0">
                <a:solidFill>
                  <a:srgbClr val="002060"/>
                </a:solidFill>
                <a:latin typeface="Arial" panose="020B0604020202020204" pitchFamily="34" charset="0"/>
                <a:cs typeface="Arial" panose="020B0604020202020204" pitchFamily="34" charset="0"/>
              </a:rPr>
              <a:t>595 </a:t>
            </a:r>
            <a:r>
              <a:rPr lang="ru-RU" sz="1400" i="1" dirty="0" smtClean="0">
                <a:solidFill>
                  <a:srgbClr val="002060"/>
                </a:solidFill>
                <a:latin typeface="Arial" panose="020B0604020202020204" pitchFamily="34" charset="0"/>
                <a:cs typeface="Arial" panose="020B0604020202020204" pitchFamily="34" charset="0"/>
              </a:rPr>
              <a:t>  </a:t>
            </a:r>
            <a:r>
              <a:rPr lang="ru-RU" sz="1400" i="1" dirty="0" err="1" smtClean="0">
                <a:solidFill>
                  <a:srgbClr val="002060"/>
                </a:solidFill>
                <a:latin typeface="Arial" panose="020B0604020202020204" pitchFamily="34" charset="0"/>
                <a:cs typeface="Arial" panose="020B0604020202020204" pitchFamily="34" charset="0"/>
              </a:rPr>
              <a:t>бұйрығы</a:t>
            </a:r>
            <a:r>
              <a:rPr lang="ru-RU" sz="1400" i="1" dirty="0" smtClean="0">
                <a:solidFill>
                  <a:srgbClr val="002060"/>
                </a:solidFill>
                <a:latin typeface="Arial" panose="020B0604020202020204" pitchFamily="34" charset="0"/>
                <a:cs typeface="Arial" panose="020B0604020202020204" pitchFamily="34" charset="0"/>
              </a:rPr>
              <a:t>) </a:t>
            </a:r>
            <a:endParaRPr lang="ru-RU" sz="1400" i="1" dirty="0">
              <a:solidFill>
                <a:srgbClr val="002060"/>
              </a:solidFill>
              <a:latin typeface="Arial" panose="020B0604020202020204" pitchFamily="34" charset="0"/>
              <a:cs typeface="Arial" panose="020B0604020202020204" pitchFamily="34" charset="0"/>
            </a:endParaRPr>
          </a:p>
        </p:txBody>
      </p:sp>
      <p:sp>
        <p:nvSpPr>
          <p:cNvPr id="32" name="Текст 3"/>
          <p:cNvSpPr txBox="1">
            <a:spLocks/>
          </p:cNvSpPr>
          <p:nvPr/>
        </p:nvSpPr>
        <p:spPr>
          <a:xfrm>
            <a:off x="168299" y="5615819"/>
            <a:ext cx="4044471" cy="576262"/>
          </a:xfrm>
          <a:prstGeom prst="rect">
            <a:avLst/>
          </a:prstGeom>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400" b="0" i="0" kern="1200">
                <a:solidFill>
                  <a:schemeClr val="accen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None/>
              <a:defRPr sz="2000" b="1" i="0"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800" b="1" i="0"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9pPr>
          </a:lstStyle>
          <a:p>
            <a:pPr marL="0" marR="0" lvl="0" indent="0" algn="just" defTabSz="457200" rtl="0" eaLnBrk="1" fontAlgn="auto" latinLnBrk="0" hangingPunct="1">
              <a:lnSpc>
                <a:spcPct val="100000"/>
              </a:lnSpc>
              <a:spcBef>
                <a:spcPts val="1000"/>
              </a:spcBef>
              <a:spcAft>
                <a:spcPts val="0"/>
              </a:spcAft>
              <a:buClr>
                <a:srgbClr val="ACD433"/>
              </a:buClr>
              <a:buSzPct val="80000"/>
              <a:buFont typeface="Wingdings 3" charset="2"/>
              <a:buNone/>
              <a:tabLst/>
              <a:defRPr/>
            </a:pPr>
            <a:r>
              <a:rPr kumimoji="0" lang="kk-KZ" sz="2000" b="1" i="0" u="none" strike="noStrike" kern="1200" cap="none" spc="0" normalizeH="0" baseline="0" noProof="0" dirty="0">
                <a:ln>
                  <a:noFill/>
                </a:ln>
                <a:solidFill>
                  <a:srgbClr val="ACD433"/>
                </a:solidFill>
                <a:effectLst/>
                <a:uLnTx/>
                <a:uFillTx/>
                <a:latin typeface="Arial" panose="020B0604020202020204" pitchFamily="34" charset="0"/>
                <a:ea typeface="+mn-ea"/>
                <a:cs typeface="Arial" panose="020B0604020202020204" pitchFamily="34" charset="0"/>
              </a:rPr>
              <a:t>      Модель – </a:t>
            </a:r>
            <a:r>
              <a:rPr kumimoji="0" lang="kk-KZ" sz="2000" b="1" i="0" u="none" strike="noStrike" kern="1200" cap="none" spc="0" normalizeH="0" baseline="0" noProof="0" dirty="0" smtClean="0">
                <a:ln>
                  <a:noFill/>
                </a:ln>
                <a:solidFill>
                  <a:srgbClr val="ACD433"/>
                </a:solidFill>
                <a:effectLst/>
                <a:uLnTx/>
                <a:uFillTx/>
                <a:latin typeface="Arial" panose="020B0604020202020204" pitchFamily="34" charset="0"/>
                <a:ea typeface="+mn-ea"/>
                <a:cs typeface="Arial" panose="020B0604020202020204" pitchFamily="34" charset="0"/>
              </a:rPr>
              <a:t>11,22,24,32,34 т. </a:t>
            </a:r>
            <a:endParaRPr kumimoji="0" lang="ru-RU" sz="2000" b="1" i="0" u="none" strike="noStrike" kern="1200" cap="none" spc="0" normalizeH="0" baseline="0" noProof="0" dirty="0">
              <a:ln>
                <a:noFill/>
              </a:ln>
              <a:solidFill>
                <a:srgbClr val="ACD433"/>
              </a:solidFill>
              <a:effectLst/>
              <a:uLnTx/>
              <a:uFillTx/>
              <a:latin typeface="Arial" panose="020B0604020202020204" pitchFamily="34" charset="0"/>
              <a:ea typeface="+mn-ea"/>
              <a:cs typeface="Arial" panose="020B0604020202020204" pitchFamily="34" charset="0"/>
            </a:endParaRPr>
          </a:p>
        </p:txBody>
      </p:sp>
      <p:sp>
        <p:nvSpPr>
          <p:cNvPr id="33" name="Стрелка вниз 32"/>
          <p:cNvSpPr/>
          <p:nvPr/>
        </p:nvSpPr>
        <p:spPr>
          <a:xfrm>
            <a:off x="1391441" y="5394400"/>
            <a:ext cx="1117600" cy="212879"/>
          </a:xfrm>
          <a:prstGeom prst="downArrow">
            <a:avLst/>
          </a:prstGeom>
          <a:solidFill>
            <a:srgbClr val="1CADE4">
              <a:lumMod val="75000"/>
            </a:srgbClr>
          </a:solidFill>
          <a:ln w="15875" cap="flat" cmpd="sng" algn="ctr">
            <a:solidFill>
              <a:srgbClr val="1CADE4">
                <a:shade val="50000"/>
              </a:srgb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36" name="Текст 7"/>
          <p:cNvSpPr txBox="1">
            <a:spLocks/>
          </p:cNvSpPr>
          <p:nvPr/>
        </p:nvSpPr>
        <p:spPr bwMode="auto">
          <a:xfrm>
            <a:off x="4373975" y="2006358"/>
            <a:ext cx="3515041" cy="33025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45720" numCol="1" anchor="t" anchorCtr="0" compatLnSpc="1">
            <a:prstTxWarp prst="textNoShape">
              <a:avLst/>
            </a:prstTxWarp>
            <a:noAutofit/>
          </a:bodyPr>
          <a:lstStyle>
            <a:lvl1pPr marL="0" indent="0" algn="l" rtl="0" eaLnBrk="1" fontAlgn="base" hangingPunct="1">
              <a:lnSpc>
                <a:spcPct val="90000"/>
              </a:lnSpc>
              <a:spcBef>
                <a:spcPts val="1200"/>
              </a:spcBef>
              <a:spcAft>
                <a:spcPts val="200"/>
              </a:spcAft>
              <a:buClr>
                <a:schemeClr val="accent1"/>
              </a:buClr>
              <a:buSzPct val="100000"/>
              <a:buFont typeface="Calibri" panose="020F0502020204030204" pitchFamily="34" charset="0"/>
              <a:buNone/>
              <a:defRPr sz="1400" kern="1200">
                <a:solidFill>
                  <a:srgbClr val="404040"/>
                </a:solidFill>
                <a:latin typeface="+mn-lt"/>
                <a:ea typeface="+mn-ea"/>
                <a:cs typeface="+mn-cs"/>
              </a:defRPr>
            </a:lvl1pPr>
            <a:lvl2pPr marL="457200" indent="0" algn="l" rtl="0" eaLnBrk="1" fontAlgn="base" hangingPunct="1">
              <a:lnSpc>
                <a:spcPct val="90000"/>
              </a:lnSpc>
              <a:spcBef>
                <a:spcPts val="200"/>
              </a:spcBef>
              <a:spcAft>
                <a:spcPts val="400"/>
              </a:spcAft>
              <a:buClr>
                <a:schemeClr val="accent1"/>
              </a:buClr>
              <a:buFont typeface="Calibri" panose="020F0502020204030204" pitchFamily="34" charset="0"/>
              <a:buNone/>
              <a:defRPr sz="1200" kern="1200">
                <a:solidFill>
                  <a:srgbClr val="404040"/>
                </a:solidFill>
                <a:latin typeface="+mn-lt"/>
                <a:ea typeface="+mn-ea"/>
                <a:cs typeface="+mn-cs"/>
              </a:defRPr>
            </a:lvl2pPr>
            <a:lvl3pPr marL="914400" indent="0" algn="l" rtl="0" eaLnBrk="1" fontAlgn="base" hangingPunct="1">
              <a:lnSpc>
                <a:spcPct val="90000"/>
              </a:lnSpc>
              <a:spcBef>
                <a:spcPts val="200"/>
              </a:spcBef>
              <a:spcAft>
                <a:spcPts val="400"/>
              </a:spcAft>
              <a:buClr>
                <a:schemeClr val="accent1"/>
              </a:buClr>
              <a:buFont typeface="Calibri" panose="020F0502020204030204" pitchFamily="34" charset="0"/>
              <a:buNone/>
              <a:defRPr sz="1000" kern="1200">
                <a:solidFill>
                  <a:srgbClr val="404040"/>
                </a:solidFill>
                <a:latin typeface="+mn-lt"/>
                <a:ea typeface="+mn-ea"/>
                <a:cs typeface="+mn-cs"/>
              </a:defRPr>
            </a:lvl3pPr>
            <a:lvl4pPr marL="1371600" indent="0" algn="l" rtl="0" eaLnBrk="1" fontAlgn="base" hangingPunct="1">
              <a:lnSpc>
                <a:spcPct val="90000"/>
              </a:lnSpc>
              <a:spcBef>
                <a:spcPts val="200"/>
              </a:spcBef>
              <a:spcAft>
                <a:spcPts val="400"/>
              </a:spcAft>
              <a:buClr>
                <a:schemeClr val="accent1"/>
              </a:buClr>
              <a:buFont typeface="Calibri" panose="020F0502020204030204" pitchFamily="34" charset="0"/>
              <a:buNone/>
              <a:defRPr sz="900" kern="1200">
                <a:solidFill>
                  <a:srgbClr val="404040"/>
                </a:solidFill>
                <a:latin typeface="+mn-lt"/>
                <a:ea typeface="+mn-ea"/>
                <a:cs typeface="+mn-cs"/>
              </a:defRPr>
            </a:lvl4pPr>
            <a:lvl5pPr marL="1828800" indent="0" algn="l" rtl="0" eaLnBrk="1" fontAlgn="base" hangingPunct="1">
              <a:lnSpc>
                <a:spcPct val="90000"/>
              </a:lnSpc>
              <a:spcBef>
                <a:spcPts val="200"/>
              </a:spcBef>
              <a:spcAft>
                <a:spcPts val="400"/>
              </a:spcAft>
              <a:buClr>
                <a:schemeClr val="accent1"/>
              </a:buClr>
              <a:buFont typeface="Calibri" panose="020F0502020204030204" pitchFamily="34" charset="0"/>
              <a:buNone/>
              <a:defRPr sz="900" kern="1200">
                <a:solidFill>
                  <a:srgbClr val="404040"/>
                </a:solidFill>
                <a:latin typeface="+mn-lt"/>
                <a:ea typeface="+mn-ea"/>
                <a:cs typeface="+mn-cs"/>
              </a:defRPr>
            </a:lvl5pPr>
            <a:lvl6pPr marL="22860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6pPr>
            <a:lvl7pPr marL="27432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7pPr>
            <a:lvl8pPr marL="32004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8pPr>
            <a:lvl9pPr marL="3657600" indent="0" algn="l" defTabSz="914400" rtl="0" eaLnBrk="1" latinLnBrk="0" hangingPunct="1">
              <a:lnSpc>
                <a:spcPct val="90000"/>
              </a:lnSpc>
              <a:spcBef>
                <a:spcPts val="200"/>
              </a:spcBef>
              <a:spcAft>
                <a:spcPts val="400"/>
              </a:spcAft>
              <a:buClr>
                <a:schemeClr val="accent1"/>
              </a:buClr>
              <a:buFont typeface="Calibri" pitchFamily="34" charset="0"/>
              <a:buNone/>
              <a:defRPr sz="900" kern="1200">
                <a:solidFill>
                  <a:schemeClr val="tx1">
                    <a:lumMod val="75000"/>
                    <a:lumOff val="25000"/>
                  </a:schemeClr>
                </a:solidFill>
                <a:latin typeface="+mn-lt"/>
                <a:ea typeface="+mn-ea"/>
                <a:cs typeface="+mn-cs"/>
              </a:defRPr>
            </a:lvl9pPr>
          </a:lstStyle>
          <a:p>
            <a:pPr marL="285750" marR="0" lvl="0" indent="-285750" algn="just" defTabSz="914400" rtl="0" eaLnBrk="1" fontAlgn="base" latinLnBrk="0" hangingPunct="1">
              <a:lnSpc>
                <a:spcPct val="90000"/>
              </a:lnSpc>
              <a:spcBef>
                <a:spcPts val="1200"/>
              </a:spcBef>
              <a:spcAft>
                <a:spcPts val="200"/>
              </a:spcAft>
              <a:buClr>
                <a:srgbClr val="0070C0"/>
              </a:buClr>
              <a:buSzPct val="100000"/>
              <a:buFont typeface="Wingdings" panose="05000000000000000000" pitchFamily="2" charset="2"/>
              <a:buChar char="q"/>
              <a:tabLst/>
              <a:defRPr/>
            </a:pPr>
            <a:r>
              <a:rPr kumimoji="0" lang="kk-KZ"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Стандарт (2022)</a:t>
            </a:r>
          </a:p>
          <a:p>
            <a:pPr marL="285750" marR="0" lvl="0" indent="-285750" algn="just" defTabSz="914400" rtl="0" eaLnBrk="1" fontAlgn="base" latinLnBrk="0" hangingPunct="1">
              <a:lnSpc>
                <a:spcPct val="90000"/>
              </a:lnSpc>
              <a:spcBef>
                <a:spcPts val="1200"/>
              </a:spcBef>
              <a:spcAft>
                <a:spcPts val="200"/>
              </a:spcAft>
              <a:buClr>
                <a:srgbClr val="0070C0"/>
              </a:buClr>
              <a:buSzPct val="100000"/>
              <a:buFont typeface="Wingdings" panose="05000000000000000000" pitchFamily="2" charset="2"/>
              <a:buChar char="q"/>
              <a:tabLst/>
              <a:defRPr/>
            </a:pPr>
            <a:r>
              <a:rPr kumimoji="0" lang="kk-KZ" sz="1600" b="0" i="0"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Оқу жоспары </a:t>
            </a:r>
            <a:r>
              <a:rPr kumimoji="0" lang="kk-KZ"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(2022)</a:t>
            </a:r>
          </a:p>
          <a:p>
            <a:pPr marL="285750" marR="0" lvl="0" indent="-285750" algn="just" defTabSz="914400" rtl="0" eaLnBrk="1" fontAlgn="base" latinLnBrk="0" hangingPunct="1">
              <a:lnSpc>
                <a:spcPct val="90000"/>
              </a:lnSpc>
              <a:spcBef>
                <a:spcPts val="1200"/>
              </a:spcBef>
              <a:spcAft>
                <a:spcPts val="200"/>
              </a:spcAft>
              <a:buClr>
                <a:srgbClr val="0070C0"/>
              </a:buClr>
              <a:buSzPct val="100000"/>
              <a:buFont typeface="Wingdings" panose="05000000000000000000" pitchFamily="2" charset="2"/>
              <a:buChar char="q"/>
              <a:tabLst/>
              <a:defRPr/>
            </a:pPr>
            <a:r>
              <a:rPr kumimoji="0" lang="kk-KZ" sz="1600" b="0" i="0"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Оқу бағдарламасы </a:t>
            </a:r>
            <a:r>
              <a:rPr kumimoji="0" lang="kk-KZ"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(2022)</a:t>
            </a:r>
          </a:p>
          <a:p>
            <a:pPr marL="285750" marR="0" lvl="0" indent="-285750" algn="just" defTabSz="914400" rtl="0" eaLnBrk="1" fontAlgn="base" latinLnBrk="0" hangingPunct="1">
              <a:lnSpc>
                <a:spcPct val="90000"/>
              </a:lnSpc>
              <a:spcBef>
                <a:spcPts val="1200"/>
              </a:spcBef>
              <a:spcAft>
                <a:spcPts val="200"/>
              </a:spcAft>
              <a:buClr>
                <a:srgbClr val="0070C0"/>
              </a:buClr>
              <a:buSzPct val="100000"/>
              <a:buFont typeface="Wingdings" panose="05000000000000000000" pitchFamily="2" charset="2"/>
              <a:buChar char="q"/>
              <a:tabLst/>
              <a:defRPr/>
            </a:pPr>
            <a:r>
              <a:rPr kumimoji="0" lang="kk-KZ" sz="1600" b="0" i="0"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Бағдарламалардың сабақтастығын қамтамасыз ету</a:t>
            </a:r>
            <a:endParaRPr kumimoji="0" lang="kk-KZ"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endParaRPr>
          </a:p>
          <a:p>
            <a:pPr marL="285750" marR="0" lvl="0" indent="-285750" algn="just" defTabSz="914400" rtl="0" eaLnBrk="1" fontAlgn="base" latinLnBrk="0" hangingPunct="1">
              <a:lnSpc>
                <a:spcPct val="90000"/>
              </a:lnSpc>
              <a:spcBef>
                <a:spcPts val="1200"/>
              </a:spcBef>
              <a:spcAft>
                <a:spcPts val="200"/>
              </a:spcAft>
              <a:buClr>
                <a:srgbClr val="0070C0"/>
              </a:buClr>
              <a:buSzPct val="100000"/>
              <a:buFont typeface="Wingdings" panose="05000000000000000000" pitchFamily="2" charset="2"/>
              <a:buChar char="q"/>
              <a:tabLst/>
              <a:defRPr/>
            </a:pPr>
            <a:r>
              <a:rPr kumimoji="0" lang="kk-KZ" sz="1600" b="0" i="0"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Оқу бағдарламасына нұсқаулық</a:t>
            </a:r>
            <a:r>
              <a:rPr kumimoji="0" lang="kk-KZ" sz="1600" b="0" i="0" u="none" strike="noStrike" kern="1200" cap="none" spc="0" normalizeH="0" noProof="0" dirty="0" smtClean="0">
                <a:ln>
                  <a:noFill/>
                </a:ln>
                <a:solidFill>
                  <a:srgbClr val="002060"/>
                </a:solidFill>
                <a:effectLst/>
                <a:uLnTx/>
                <a:uFillTx/>
                <a:latin typeface="Arial" panose="020B0604020202020204" pitchFamily="34" charset="0"/>
                <a:ea typeface="+mn-ea"/>
                <a:cs typeface="Arial" panose="020B0604020202020204" pitchFamily="34" charset="0"/>
              </a:rPr>
              <a:t> </a:t>
            </a:r>
            <a:r>
              <a:rPr kumimoji="0" lang="kk-KZ" sz="1600" b="0" i="0" u="none" strike="noStrike" kern="1200" cap="none" spc="0" normalizeH="0" baseline="0" noProof="0" dirty="0" smtClean="0">
                <a:ln>
                  <a:noFill/>
                </a:ln>
                <a:solidFill>
                  <a:srgbClr val="002060"/>
                </a:solidFill>
                <a:effectLst/>
                <a:uLnTx/>
                <a:uFillTx/>
                <a:latin typeface="Arial" panose="020B0604020202020204" pitchFamily="34" charset="0"/>
                <a:ea typeface="+mn-ea"/>
                <a:cs typeface="Arial" panose="020B0604020202020204" pitchFamily="34" charset="0"/>
              </a:rPr>
              <a:t> </a:t>
            </a:r>
            <a:r>
              <a:rPr kumimoji="0" lang="kk-KZ" sz="1600" b="0" i="0"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rPr>
              <a:t>(2022)</a:t>
            </a:r>
          </a:p>
        </p:txBody>
      </p:sp>
      <p:sp>
        <p:nvSpPr>
          <p:cNvPr id="37" name="Текст 3"/>
          <p:cNvSpPr txBox="1">
            <a:spLocks/>
          </p:cNvSpPr>
          <p:nvPr/>
        </p:nvSpPr>
        <p:spPr>
          <a:xfrm>
            <a:off x="4401128" y="5669039"/>
            <a:ext cx="3403600" cy="576262"/>
          </a:xfrm>
          <a:prstGeom prst="rect">
            <a:avLst/>
          </a:prstGeom>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400" b="0" i="0" kern="1200">
                <a:solidFill>
                  <a:schemeClr val="accen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None/>
              <a:defRPr sz="2000" b="1" i="0"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800" b="1" i="0"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9pPr>
          </a:lstStyle>
          <a:p>
            <a:pPr marL="0" marR="0" lvl="0" indent="0" algn="ctr" defTabSz="457200" rtl="0" eaLnBrk="1" fontAlgn="auto" latinLnBrk="0" hangingPunct="1">
              <a:lnSpc>
                <a:spcPct val="100000"/>
              </a:lnSpc>
              <a:spcBef>
                <a:spcPts val="1000"/>
              </a:spcBef>
              <a:spcAft>
                <a:spcPts val="0"/>
              </a:spcAft>
              <a:buClr>
                <a:srgbClr val="ACD433"/>
              </a:buClr>
              <a:buSzPct val="80000"/>
              <a:buFont typeface="Wingdings 3" charset="2"/>
              <a:buNone/>
              <a:tabLst/>
              <a:defRPr/>
            </a:pPr>
            <a:r>
              <a:rPr kumimoji="0" lang="ru-RU" sz="2000" b="1" i="0" u="none" strike="noStrike" kern="1200" cap="none" spc="0" normalizeH="0" baseline="0" noProof="0" dirty="0">
                <a:ln>
                  <a:noFill/>
                </a:ln>
                <a:solidFill>
                  <a:srgbClr val="ACD433"/>
                </a:solidFill>
                <a:effectLst/>
                <a:uLnTx/>
                <a:uFillTx/>
                <a:latin typeface="Arial" panose="020B0604020202020204" pitchFamily="34" charset="0"/>
                <a:ea typeface="+mn-ea"/>
                <a:cs typeface="Arial" panose="020B0604020202020204" pitchFamily="34" charset="0"/>
              </a:rPr>
              <a:t>Модель – </a:t>
            </a:r>
            <a:r>
              <a:rPr kumimoji="0" lang="ru-RU" sz="2000" b="1" i="0" u="none" strike="noStrike" kern="1200" cap="none" spc="0" normalizeH="0" baseline="0" noProof="0" dirty="0" smtClean="0">
                <a:ln>
                  <a:noFill/>
                </a:ln>
                <a:solidFill>
                  <a:srgbClr val="ACD433"/>
                </a:solidFill>
                <a:effectLst/>
                <a:uLnTx/>
                <a:uFillTx/>
                <a:latin typeface="Arial" panose="020B0604020202020204" pitchFamily="34" charset="0"/>
                <a:ea typeface="+mn-ea"/>
                <a:cs typeface="Arial" panose="020B0604020202020204" pitchFamily="34" charset="0"/>
              </a:rPr>
              <a:t>18,19,22 т.</a:t>
            </a:r>
            <a:endParaRPr kumimoji="0" lang="ru-RU" sz="2000" b="1" i="0" u="none" strike="noStrike" kern="1200" cap="none" spc="0" normalizeH="0" baseline="0" noProof="0" dirty="0">
              <a:ln>
                <a:noFill/>
              </a:ln>
              <a:solidFill>
                <a:srgbClr val="ACD433"/>
              </a:solidFill>
              <a:effectLst/>
              <a:uLnTx/>
              <a:uFillTx/>
              <a:latin typeface="Arial" panose="020B0604020202020204" pitchFamily="34" charset="0"/>
              <a:ea typeface="+mn-ea"/>
              <a:cs typeface="Arial" panose="020B0604020202020204" pitchFamily="34" charset="0"/>
            </a:endParaRPr>
          </a:p>
        </p:txBody>
      </p:sp>
      <p:sp>
        <p:nvSpPr>
          <p:cNvPr id="38" name="Стрелка вниз 37"/>
          <p:cNvSpPr/>
          <p:nvPr/>
        </p:nvSpPr>
        <p:spPr>
          <a:xfrm>
            <a:off x="5415534" y="5456160"/>
            <a:ext cx="1117600" cy="212879"/>
          </a:xfrm>
          <a:prstGeom prst="downArrow">
            <a:avLst/>
          </a:prstGeom>
          <a:solidFill>
            <a:srgbClr val="1CADE4">
              <a:lumMod val="75000"/>
            </a:srgbClr>
          </a:solidFill>
          <a:ln w="15875" cap="flat" cmpd="sng" algn="ctr">
            <a:solidFill>
              <a:srgbClr val="1CADE4">
                <a:shade val="50000"/>
              </a:srgb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0" name="Текст 8"/>
          <p:cNvSpPr>
            <a:spLocks noGrp="1"/>
          </p:cNvSpPr>
          <p:nvPr>
            <p:ph type="body" sz="half" idx="4294967295"/>
          </p:nvPr>
        </p:nvSpPr>
        <p:spPr>
          <a:xfrm>
            <a:off x="8125998" y="1928277"/>
            <a:ext cx="3870153" cy="3488495"/>
          </a:xfrm>
          <a:prstGeom prst="rect">
            <a:avLst/>
          </a:prstGeom>
        </p:spPr>
        <p:txBody>
          <a:bodyPr>
            <a:noAutofit/>
          </a:bodyPr>
          <a:lstStyle/>
          <a:p>
            <a:pPr algn="just">
              <a:buClr>
                <a:srgbClr val="0070C0"/>
              </a:buClr>
            </a:pPr>
            <a:r>
              <a:rPr lang="ru-RU" sz="1600" dirty="0">
                <a:solidFill>
                  <a:schemeClr val="tx2">
                    <a:lumMod val="50000"/>
                  </a:schemeClr>
                </a:solidFill>
                <a:latin typeface="Arial" panose="020B0604020202020204" pitchFamily="34" charset="0"/>
                <a:cs typeface="Arial" panose="020B0604020202020204" pitchFamily="34" charset="0"/>
              </a:rPr>
              <a:t>1. 2022 </a:t>
            </a:r>
            <a:r>
              <a:rPr lang="ru-RU" sz="1600" dirty="0" err="1">
                <a:solidFill>
                  <a:schemeClr val="tx2">
                    <a:lumMod val="50000"/>
                  </a:schemeClr>
                </a:solidFill>
                <a:latin typeface="Arial" panose="020B0604020202020204" pitchFamily="34" charset="0"/>
                <a:cs typeface="Arial" panose="020B0604020202020204" pitchFamily="34" charset="0"/>
              </a:rPr>
              <a:t>жылдың</a:t>
            </a:r>
            <a:r>
              <a:rPr lang="ru-RU" sz="1600" dirty="0">
                <a:solidFill>
                  <a:schemeClr val="tx2">
                    <a:lumMod val="50000"/>
                  </a:schemeClr>
                </a:solidFill>
                <a:latin typeface="Arial" panose="020B0604020202020204" pitchFamily="34" charset="0"/>
                <a:cs typeface="Arial" panose="020B0604020202020204" pitchFamily="34" charset="0"/>
              </a:rPr>
              <a:t> </a:t>
            </a:r>
            <a:r>
              <a:rPr lang="ru-RU" sz="1600" dirty="0" err="1">
                <a:solidFill>
                  <a:schemeClr val="tx2">
                    <a:lumMod val="50000"/>
                  </a:schemeClr>
                </a:solidFill>
                <a:latin typeface="Arial" panose="020B0604020202020204" pitchFamily="34" charset="0"/>
                <a:cs typeface="Arial" panose="020B0604020202020204" pitchFamily="34" charset="0"/>
              </a:rPr>
              <a:t>соңына</a:t>
            </a:r>
            <a:r>
              <a:rPr lang="ru-RU" sz="1600" dirty="0">
                <a:solidFill>
                  <a:schemeClr val="tx2">
                    <a:lumMod val="50000"/>
                  </a:schemeClr>
                </a:solidFill>
                <a:latin typeface="Arial" panose="020B0604020202020204" pitchFamily="34" charset="0"/>
                <a:cs typeface="Arial" panose="020B0604020202020204" pitchFamily="34" charset="0"/>
              </a:rPr>
              <a:t> </a:t>
            </a:r>
            <a:r>
              <a:rPr lang="ru-RU" sz="1600" dirty="0" err="1">
                <a:solidFill>
                  <a:schemeClr val="tx2">
                    <a:lumMod val="50000"/>
                  </a:schemeClr>
                </a:solidFill>
                <a:latin typeface="Arial" panose="020B0604020202020204" pitchFamily="34" charset="0"/>
                <a:cs typeface="Arial" panose="020B0604020202020204" pitchFamily="34" charset="0"/>
              </a:rPr>
              <a:t>дейін</a:t>
            </a:r>
            <a:r>
              <a:rPr lang="ru-RU" sz="1600" dirty="0">
                <a:solidFill>
                  <a:schemeClr val="tx2">
                    <a:lumMod val="50000"/>
                  </a:schemeClr>
                </a:solidFill>
                <a:latin typeface="Arial" panose="020B0604020202020204" pitchFamily="34" charset="0"/>
                <a:cs typeface="Arial" panose="020B0604020202020204" pitchFamily="34" charset="0"/>
              </a:rPr>
              <a:t> </a:t>
            </a:r>
            <a:r>
              <a:rPr lang="ru-RU" sz="1600" dirty="0" err="1">
                <a:solidFill>
                  <a:schemeClr val="tx2">
                    <a:lumMod val="50000"/>
                  </a:schemeClr>
                </a:solidFill>
                <a:latin typeface="Arial" panose="020B0604020202020204" pitchFamily="34" charset="0"/>
                <a:cs typeface="Arial" panose="020B0604020202020204" pitchFamily="34" charset="0"/>
              </a:rPr>
              <a:t>өңірлерде</a:t>
            </a:r>
            <a:r>
              <a:rPr lang="ru-RU" sz="1600" dirty="0">
                <a:solidFill>
                  <a:schemeClr val="tx2">
                    <a:lumMod val="50000"/>
                  </a:schemeClr>
                </a:solidFill>
                <a:latin typeface="Arial" panose="020B0604020202020204" pitchFamily="34" charset="0"/>
                <a:cs typeface="Arial" panose="020B0604020202020204" pitchFamily="34" charset="0"/>
              </a:rPr>
              <a:t> 20 </a:t>
            </a:r>
            <a:r>
              <a:rPr lang="ru-RU" sz="1600" dirty="0" err="1" smtClean="0">
                <a:solidFill>
                  <a:schemeClr val="tx2">
                    <a:lumMod val="50000"/>
                  </a:schemeClr>
                </a:solidFill>
                <a:latin typeface="Arial" panose="020B0604020202020204" pitchFamily="34" charset="0"/>
                <a:cs typeface="Arial" panose="020B0604020202020204" pitchFamily="34" charset="0"/>
              </a:rPr>
              <a:t>Құзыреттілік</a:t>
            </a:r>
            <a:r>
              <a:rPr lang="ru-RU" sz="1600" dirty="0" smtClean="0">
                <a:solidFill>
                  <a:schemeClr val="tx2">
                    <a:lumMod val="50000"/>
                  </a:schemeClr>
                </a:solidFill>
                <a:latin typeface="Arial" panose="020B0604020202020204" pitchFamily="34" charset="0"/>
                <a:cs typeface="Arial" panose="020B0604020202020204" pitchFamily="34" charset="0"/>
              </a:rPr>
              <a:t> </a:t>
            </a:r>
            <a:r>
              <a:rPr lang="ru-RU" sz="1600" dirty="0" err="1" smtClean="0">
                <a:solidFill>
                  <a:schemeClr val="tx2">
                    <a:lumMod val="50000"/>
                  </a:schemeClr>
                </a:solidFill>
                <a:latin typeface="Arial" panose="020B0604020202020204" pitchFamily="34" charset="0"/>
                <a:cs typeface="Arial" panose="020B0604020202020204" pitchFamily="34" charset="0"/>
              </a:rPr>
              <a:t>орталықтарын</a:t>
            </a:r>
            <a:r>
              <a:rPr lang="ru-RU" sz="1600" dirty="0" smtClean="0">
                <a:solidFill>
                  <a:schemeClr val="tx2">
                    <a:lumMod val="50000"/>
                  </a:schemeClr>
                </a:solidFill>
                <a:latin typeface="Arial" panose="020B0604020202020204" pitchFamily="34" charset="0"/>
                <a:cs typeface="Arial" panose="020B0604020202020204" pitchFamily="34" charset="0"/>
              </a:rPr>
              <a:t> </a:t>
            </a:r>
            <a:r>
              <a:rPr lang="ru-RU" sz="1600" dirty="0" err="1" smtClean="0">
                <a:solidFill>
                  <a:schemeClr val="tx2">
                    <a:lumMod val="50000"/>
                  </a:schemeClr>
                </a:solidFill>
                <a:latin typeface="Arial" panose="020B0604020202020204" pitchFamily="34" charset="0"/>
                <a:cs typeface="Arial" panose="020B0604020202020204" pitchFamily="34" charset="0"/>
              </a:rPr>
              <a:t>құру</a:t>
            </a:r>
            <a:r>
              <a:rPr lang="ru-RU" sz="1600" dirty="0" smtClean="0">
                <a:solidFill>
                  <a:schemeClr val="tx2">
                    <a:lumMod val="50000"/>
                  </a:schemeClr>
                </a:solidFill>
                <a:latin typeface="Arial" panose="020B0604020202020204" pitchFamily="34" charset="0"/>
                <a:cs typeface="Arial" panose="020B0604020202020204" pitchFamily="34" charset="0"/>
              </a:rPr>
              <a:t> : </a:t>
            </a:r>
            <a:endParaRPr lang="ru-RU" sz="1100" dirty="0">
              <a:solidFill>
                <a:schemeClr val="tx2">
                  <a:lumMod val="50000"/>
                </a:schemeClr>
              </a:solidFill>
              <a:latin typeface="Arial" panose="020B0604020202020204" pitchFamily="34" charset="0"/>
              <a:cs typeface="Arial" panose="020B0604020202020204" pitchFamily="34" charset="0"/>
            </a:endParaRPr>
          </a:p>
          <a:p>
            <a:pPr algn="just">
              <a:buClr>
                <a:srgbClr val="0070C0"/>
              </a:buClr>
              <a:buFont typeface="Wingdings" panose="05000000000000000000" pitchFamily="2" charset="2"/>
              <a:buChar char="q"/>
            </a:pPr>
            <a:r>
              <a:rPr lang="kk-KZ" sz="1400" i="1" dirty="0">
                <a:solidFill>
                  <a:schemeClr val="tx2">
                    <a:lumMod val="50000"/>
                  </a:schemeClr>
                </a:solidFill>
                <a:latin typeface="Arial" panose="020B0604020202020204" pitchFamily="34" charset="0"/>
                <a:cs typeface="Arial" panose="020B0604020202020204" pitchFamily="34" charset="0"/>
              </a:rPr>
              <a:t>б</a:t>
            </a:r>
            <a:r>
              <a:rPr lang="kk-KZ" sz="1400" i="1" dirty="0" smtClean="0">
                <a:solidFill>
                  <a:schemeClr val="tx2">
                    <a:lumMod val="50000"/>
                  </a:schemeClr>
                </a:solidFill>
                <a:latin typeface="Arial" panose="020B0604020202020204" pitchFamily="34" charset="0"/>
                <a:cs typeface="Arial" panose="020B0604020202020204" pitchFamily="34" charset="0"/>
              </a:rPr>
              <a:t>алаларды ерте дамыту үшін жағдай жасау </a:t>
            </a:r>
          </a:p>
          <a:p>
            <a:pPr algn="just">
              <a:buClr>
                <a:srgbClr val="0070C0"/>
              </a:buClr>
              <a:buFont typeface="Wingdings" panose="05000000000000000000" pitchFamily="2" charset="2"/>
              <a:buChar char="q"/>
            </a:pPr>
            <a:r>
              <a:rPr lang="kk-KZ" sz="1400" i="1" dirty="0">
                <a:solidFill>
                  <a:schemeClr val="tx2">
                    <a:lumMod val="50000"/>
                  </a:schemeClr>
                </a:solidFill>
                <a:latin typeface="Arial" panose="020B0604020202020204" pitchFamily="34" charset="0"/>
                <a:cs typeface="Arial" panose="020B0604020202020204" pitchFamily="34" charset="0"/>
              </a:rPr>
              <a:t>кадрлардың </a:t>
            </a:r>
            <a:r>
              <a:rPr lang="kk-KZ" sz="1400" i="1" dirty="0" smtClean="0">
                <a:solidFill>
                  <a:schemeClr val="tx2">
                    <a:lumMod val="50000"/>
                  </a:schemeClr>
                </a:solidFill>
                <a:latin typeface="Arial" panose="020B0604020202020204" pitchFamily="34" charset="0"/>
                <a:cs typeface="Arial" panose="020B0604020202020204" pitchFamily="34" charset="0"/>
              </a:rPr>
              <a:t>кұзыреттілігін арттыру </a:t>
            </a:r>
            <a:endParaRPr lang="kk-KZ" sz="600" i="1" dirty="0" smtClean="0">
              <a:solidFill>
                <a:schemeClr val="tx2">
                  <a:lumMod val="50000"/>
                </a:schemeClr>
              </a:solidFill>
              <a:latin typeface="Arial" panose="020B0604020202020204" pitchFamily="34" charset="0"/>
              <a:cs typeface="Arial" panose="020B0604020202020204" pitchFamily="34" charset="0"/>
            </a:endParaRPr>
          </a:p>
          <a:p>
            <a:pPr algn="just">
              <a:buClr>
                <a:srgbClr val="0070C0"/>
              </a:buClr>
              <a:buFont typeface="Wingdings" panose="05000000000000000000" pitchFamily="2" charset="2"/>
              <a:buChar char="q"/>
            </a:pPr>
            <a:r>
              <a:rPr lang="kk-KZ" sz="1400" i="1" dirty="0">
                <a:solidFill>
                  <a:schemeClr val="tx2">
                    <a:lumMod val="50000"/>
                  </a:schemeClr>
                </a:solidFill>
                <a:latin typeface="Arial" panose="020B0604020202020204" pitchFamily="34" charset="0"/>
                <a:cs typeface="Arial" panose="020B0604020202020204" pitchFamily="34" charset="0"/>
              </a:rPr>
              <a:t>д</a:t>
            </a:r>
            <a:r>
              <a:rPr lang="kk-KZ" sz="1400" i="1" dirty="0" smtClean="0">
                <a:solidFill>
                  <a:schemeClr val="tx2">
                    <a:lumMod val="50000"/>
                  </a:schemeClr>
                </a:solidFill>
                <a:latin typeface="Arial" panose="020B0604020202020204" pitchFamily="34" charset="0"/>
                <a:cs typeface="Arial" panose="020B0604020202020204" pitchFamily="34" charset="0"/>
              </a:rPr>
              <a:t>амытушы ортаны ұйымдастыру</a:t>
            </a:r>
            <a:endParaRPr lang="kk-KZ" sz="600" i="1" dirty="0" smtClean="0">
              <a:solidFill>
                <a:schemeClr val="tx2">
                  <a:lumMod val="50000"/>
                </a:schemeClr>
              </a:solidFill>
              <a:latin typeface="Arial" panose="020B0604020202020204" pitchFamily="34" charset="0"/>
              <a:cs typeface="Arial" panose="020B0604020202020204" pitchFamily="34" charset="0"/>
            </a:endParaRPr>
          </a:p>
          <a:p>
            <a:pPr algn="just">
              <a:buClr>
                <a:srgbClr val="0070C0"/>
              </a:buClr>
              <a:buFont typeface="Wingdings" panose="05000000000000000000" pitchFamily="2" charset="2"/>
              <a:buChar char="q"/>
            </a:pPr>
            <a:r>
              <a:rPr lang="kk-KZ" sz="1400" i="1" dirty="0">
                <a:solidFill>
                  <a:schemeClr val="tx2">
                    <a:lumMod val="50000"/>
                  </a:schemeClr>
                </a:solidFill>
                <a:latin typeface="Arial" panose="020B0604020202020204" pitchFamily="34" charset="0"/>
                <a:cs typeface="Arial" panose="020B0604020202020204" pitchFamily="34" charset="0"/>
              </a:rPr>
              <a:t>сапаны бағалау құралдарын </a:t>
            </a:r>
            <a:r>
              <a:rPr lang="kk-KZ" sz="1400" i="1" dirty="0" smtClean="0">
                <a:solidFill>
                  <a:schemeClr val="tx2">
                    <a:lumMod val="50000"/>
                  </a:schemeClr>
                </a:solidFill>
                <a:latin typeface="Arial" panose="020B0604020202020204" pitchFamily="34" charset="0"/>
                <a:cs typeface="Arial" panose="020B0604020202020204" pitchFamily="34" charset="0"/>
              </a:rPr>
              <a:t>қолдану</a:t>
            </a:r>
          </a:p>
          <a:p>
            <a:pPr algn="just">
              <a:buClr>
                <a:srgbClr val="0070C0"/>
              </a:buClr>
            </a:pPr>
            <a:r>
              <a:rPr lang="kk-KZ" sz="1600" dirty="0" smtClean="0">
                <a:solidFill>
                  <a:schemeClr val="tx2">
                    <a:lumMod val="50000"/>
                  </a:schemeClr>
                </a:solidFill>
                <a:latin typeface="Arial" panose="020B0604020202020204" pitchFamily="34" charset="0"/>
                <a:cs typeface="Arial" panose="020B0604020202020204" pitchFamily="34" charset="0"/>
              </a:rPr>
              <a:t>2</a:t>
            </a:r>
            <a:r>
              <a:rPr lang="kk-KZ" sz="1600" dirty="0">
                <a:solidFill>
                  <a:schemeClr val="tx2">
                    <a:lumMod val="50000"/>
                  </a:schemeClr>
                </a:solidFill>
                <a:latin typeface="Arial" panose="020B0604020202020204" pitchFamily="34" charset="0"/>
                <a:cs typeface="Arial" panose="020B0604020202020204" pitchFamily="34" charset="0"/>
              </a:rPr>
              <a:t>. Педагогикалық жоғары оқу орындарының </a:t>
            </a:r>
            <a:r>
              <a:rPr lang="kk-KZ" sz="1600" dirty="0" smtClean="0">
                <a:solidFill>
                  <a:schemeClr val="tx2">
                    <a:lumMod val="50000"/>
                  </a:schemeClr>
                </a:solidFill>
                <a:latin typeface="Arial" panose="020B0604020202020204" pitchFamily="34" charset="0"/>
                <a:cs typeface="Arial" panose="020B0604020202020204" pitchFamily="34" charset="0"/>
              </a:rPr>
              <a:t>кафедралары жанынан </a:t>
            </a:r>
            <a:r>
              <a:rPr lang="kk-KZ" sz="1600" dirty="0">
                <a:solidFill>
                  <a:schemeClr val="tx2">
                    <a:lumMod val="50000"/>
                  </a:schemeClr>
                </a:solidFill>
                <a:latin typeface="Arial" panose="020B0604020202020204" pitchFamily="34" charset="0"/>
                <a:cs typeface="Arial" panose="020B0604020202020204" pitchFamily="34" charset="0"/>
              </a:rPr>
              <a:t>ерте дамыту зертханасын </a:t>
            </a:r>
            <a:r>
              <a:rPr lang="kk-KZ" sz="1600" dirty="0" smtClean="0">
                <a:solidFill>
                  <a:schemeClr val="tx2">
                    <a:lumMod val="50000"/>
                  </a:schemeClr>
                </a:solidFill>
                <a:latin typeface="Arial" panose="020B0604020202020204" pitchFamily="34" charset="0"/>
                <a:cs typeface="Arial" panose="020B0604020202020204" pitchFamily="34" charset="0"/>
              </a:rPr>
              <a:t>құру:</a:t>
            </a:r>
            <a:endParaRPr lang="kk-KZ" sz="1600" dirty="0">
              <a:solidFill>
                <a:schemeClr val="tx2">
                  <a:lumMod val="50000"/>
                </a:schemeClr>
              </a:solidFill>
              <a:latin typeface="Arial" panose="020B0604020202020204" pitchFamily="34" charset="0"/>
              <a:cs typeface="Arial" panose="020B0604020202020204" pitchFamily="34" charset="0"/>
            </a:endParaRPr>
          </a:p>
          <a:p>
            <a:pPr marL="171450" indent="-171450" algn="just">
              <a:buClr>
                <a:srgbClr val="0070C0"/>
              </a:buClr>
              <a:buFont typeface="Wingdings" panose="05000000000000000000" pitchFamily="2" charset="2"/>
              <a:buChar char="q"/>
            </a:pPr>
            <a:r>
              <a:rPr lang="ru-RU" sz="1400" i="1" dirty="0" err="1" smtClean="0">
                <a:solidFill>
                  <a:schemeClr val="tx2">
                    <a:lumMod val="50000"/>
                  </a:schemeClr>
                </a:solidFill>
                <a:latin typeface="Arial" panose="020B0604020202020204" pitchFamily="34" charset="0"/>
                <a:cs typeface="Arial" panose="020B0604020202020204" pitchFamily="34" charset="0"/>
              </a:rPr>
              <a:t>педагогикалық</a:t>
            </a:r>
            <a:r>
              <a:rPr lang="ru-RU" sz="1400" i="1" dirty="0" smtClean="0">
                <a:solidFill>
                  <a:schemeClr val="tx2">
                    <a:lumMod val="50000"/>
                  </a:schemeClr>
                </a:solidFill>
                <a:latin typeface="Arial" panose="020B0604020202020204" pitchFamily="34" charset="0"/>
                <a:cs typeface="Arial" panose="020B0604020202020204" pitchFamily="34" charset="0"/>
              </a:rPr>
              <a:t> </a:t>
            </a:r>
            <a:r>
              <a:rPr lang="ru-RU" sz="1400" i="1" dirty="0">
                <a:solidFill>
                  <a:schemeClr val="tx2">
                    <a:lumMod val="50000"/>
                  </a:schemeClr>
                </a:solidFill>
                <a:latin typeface="Arial" panose="020B0604020202020204" pitchFamily="34" charset="0"/>
                <a:cs typeface="Arial" panose="020B0604020202020204" pitchFamily="34" charset="0"/>
              </a:rPr>
              <a:t>практика</a:t>
            </a:r>
          </a:p>
          <a:p>
            <a:pPr marL="171450" indent="-171450" algn="just">
              <a:buClr>
                <a:srgbClr val="0070C0"/>
              </a:buClr>
              <a:buFont typeface="Wingdings" panose="05000000000000000000" pitchFamily="2" charset="2"/>
              <a:buChar char="q"/>
            </a:pPr>
            <a:r>
              <a:rPr lang="ru-RU" sz="1400" i="1" dirty="0">
                <a:solidFill>
                  <a:schemeClr val="tx2">
                    <a:lumMod val="50000"/>
                  </a:schemeClr>
                </a:solidFill>
                <a:latin typeface="Arial" panose="020B0604020202020204" pitchFamily="34" charset="0"/>
                <a:cs typeface="Arial" panose="020B0604020202020204" pitchFamily="34" charset="0"/>
              </a:rPr>
              <a:t>т</a:t>
            </a:r>
            <a:r>
              <a:rPr lang="ru-RU" sz="1400" i="1" dirty="0" smtClean="0">
                <a:solidFill>
                  <a:schemeClr val="tx2">
                    <a:lumMod val="50000"/>
                  </a:schemeClr>
                </a:solidFill>
                <a:latin typeface="Arial" panose="020B0604020202020204" pitchFamily="34" charset="0"/>
                <a:cs typeface="Arial" panose="020B0604020202020204" pitchFamily="34" charset="0"/>
              </a:rPr>
              <a:t>еория мен </a:t>
            </a:r>
            <a:r>
              <a:rPr lang="ru-RU" sz="1400" i="1" dirty="0" err="1" smtClean="0">
                <a:solidFill>
                  <a:schemeClr val="tx2">
                    <a:lumMod val="50000"/>
                  </a:schemeClr>
                </a:solidFill>
                <a:latin typeface="Arial" panose="020B0604020202020204" pitchFamily="34" charset="0"/>
                <a:cs typeface="Arial" panose="020B0604020202020204" pitchFamily="34" charset="0"/>
              </a:rPr>
              <a:t>практиканы</a:t>
            </a:r>
            <a:r>
              <a:rPr lang="ru-RU" sz="1400" i="1" dirty="0" smtClean="0">
                <a:solidFill>
                  <a:schemeClr val="tx2">
                    <a:lumMod val="50000"/>
                  </a:schemeClr>
                </a:solidFill>
                <a:latin typeface="Arial" panose="020B0604020202020204" pitchFamily="34" charset="0"/>
                <a:cs typeface="Arial" panose="020B0604020202020204" pitchFamily="34" charset="0"/>
              </a:rPr>
              <a:t> </a:t>
            </a:r>
            <a:r>
              <a:rPr lang="ru-RU" sz="1400" i="1" dirty="0" err="1" smtClean="0">
                <a:solidFill>
                  <a:schemeClr val="tx2">
                    <a:lumMod val="50000"/>
                  </a:schemeClr>
                </a:solidFill>
                <a:latin typeface="Arial" panose="020B0604020202020204" pitchFamily="34" charset="0"/>
                <a:cs typeface="Arial" panose="020B0604020202020204" pitchFamily="34" charset="0"/>
              </a:rPr>
              <a:t>ұштастыру</a:t>
            </a:r>
            <a:endParaRPr lang="ru-RU" sz="1400" i="1" dirty="0">
              <a:solidFill>
                <a:schemeClr val="tx2">
                  <a:lumMod val="50000"/>
                </a:schemeClr>
              </a:solidFill>
              <a:latin typeface="Arial" panose="020B0604020202020204" pitchFamily="34" charset="0"/>
              <a:cs typeface="Arial" panose="020B0604020202020204" pitchFamily="34" charset="0"/>
            </a:endParaRPr>
          </a:p>
          <a:p>
            <a:pPr marL="171450" indent="-171450" algn="just">
              <a:buClr>
                <a:srgbClr val="0070C0"/>
              </a:buClr>
              <a:buFont typeface="Wingdings" panose="05000000000000000000" pitchFamily="2" charset="2"/>
              <a:buChar char="q"/>
            </a:pPr>
            <a:r>
              <a:rPr lang="kk-KZ" sz="1400" i="1" dirty="0" smtClean="0">
                <a:solidFill>
                  <a:schemeClr val="tx2">
                    <a:lumMod val="50000"/>
                  </a:schemeClr>
                </a:solidFill>
                <a:latin typeface="Arial" panose="020B0604020202020204" pitchFamily="34" charset="0"/>
                <a:cs typeface="Arial" panose="020B0604020202020204" pitchFamily="34" charset="0"/>
              </a:rPr>
              <a:t>әдістемелік </a:t>
            </a:r>
            <a:r>
              <a:rPr lang="kk-KZ" sz="1400" i="1" dirty="0">
                <a:solidFill>
                  <a:schemeClr val="tx2">
                    <a:lumMod val="50000"/>
                  </a:schemeClr>
                </a:solidFill>
                <a:latin typeface="Arial" panose="020B0604020202020204" pitchFamily="34" charset="0"/>
                <a:cs typeface="Arial" panose="020B0604020202020204" pitchFamily="34" charset="0"/>
              </a:rPr>
              <a:t>база</a:t>
            </a:r>
          </a:p>
          <a:p>
            <a:pPr marL="171450" indent="-171450" algn="just">
              <a:buClr>
                <a:srgbClr val="0070C0"/>
              </a:buClr>
              <a:buFont typeface="Wingdings" panose="05000000000000000000" pitchFamily="2" charset="2"/>
              <a:buChar char="q"/>
            </a:pPr>
            <a:r>
              <a:rPr lang="kk-KZ" sz="1400" i="1" dirty="0">
                <a:solidFill>
                  <a:schemeClr val="tx2">
                    <a:lumMod val="50000"/>
                  </a:schemeClr>
                </a:solidFill>
                <a:latin typeface="Arial" panose="020B0604020202020204" pitchFamily="34" charset="0"/>
                <a:cs typeface="Arial" panose="020B0604020202020204" pitchFamily="34" charset="0"/>
              </a:rPr>
              <a:t>е</a:t>
            </a:r>
            <a:r>
              <a:rPr lang="kk-KZ" sz="1400" i="1" dirty="0" smtClean="0">
                <a:solidFill>
                  <a:schemeClr val="tx2">
                    <a:lumMod val="50000"/>
                  </a:schemeClr>
                </a:solidFill>
                <a:latin typeface="Arial" panose="020B0604020202020204" pitchFamily="34" charset="0"/>
                <a:cs typeface="Arial" panose="020B0604020202020204" pitchFamily="34" charset="0"/>
              </a:rPr>
              <a:t>рте дамыту мәселелерін зерделеу </a:t>
            </a:r>
            <a:endParaRPr lang="kk-KZ" sz="1400" i="1" dirty="0">
              <a:solidFill>
                <a:schemeClr val="tx2">
                  <a:lumMod val="50000"/>
                </a:schemeClr>
              </a:solidFill>
              <a:latin typeface="Arial" panose="020B0604020202020204" pitchFamily="34" charset="0"/>
              <a:cs typeface="Arial" panose="020B0604020202020204" pitchFamily="34" charset="0"/>
            </a:endParaRPr>
          </a:p>
          <a:p>
            <a:pPr algn="just">
              <a:buClr>
                <a:srgbClr val="0070C0"/>
              </a:buClr>
            </a:pPr>
            <a:endParaRPr lang="ru-RU" sz="1600" dirty="0">
              <a:solidFill>
                <a:schemeClr val="tx2">
                  <a:lumMod val="50000"/>
                </a:schemeClr>
              </a:solidFill>
              <a:latin typeface="Arial" panose="020B0604020202020204" pitchFamily="34" charset="0"/>
              <a:cs typeface="Arial" panose="020B0604020202020204" pitchFamily="34" charset="0"/>
            </a:endParaRPr>
          </a:p>
        </p:txBody>
      </p:sp>
      <p:sp>
        <p:nvSpPr>
          <p:cNvPr id="41" name="Текст 3"/>
          <p:cNvSpPr txBox="1">
            <a:spLocks/>
          </p:cNvSpPr>
          <p:nvPr/>
        </p:nvSpPr>
        <p:spPr>
          <a:xfrm>
            <a:off x="7993086" y="5708425"/>
            <a:ext cx="4135979" cy="576262"/>
          </a:xfrm>
          <a:prstGeom prst="rect">
            <a:avLst/>
          </a:prstGeom>
        </p:spPr>
        <p:txBody>
          <a:bodyPr vert="horz" lIns="91440" tIns="45720" rIns="91440" bIns="45720" rtlCol="0" anchor="b">
            <a:noAutofit/>
          </a:bodyPr>
          <a:lstStyle>
            <a:lvl1pPr marL="0" indent="0" algn="l" defTabSz="457200" rtl="0" eaLnBrk="1" latinLnBrk="0" hangingPunct="1">
              <a:spcBef>
                <a:spcPts val="1000"/>
              </a:spcBef>
              <a:spcAft>
                <a:spcPts val="0"/>
              </a:spcAft>
              <a:buClr>
                <a:schemeClr val="accent1"/>
              </a:buClr>
              <a:buSzPct val="80000"/>
              <a:buFont typeface="Wingdings 3" charset="2"/>
              <a:buNone/>
              <a:defRPr sz="2400" b="0" i="0" kern="1200">
                <a:solidFill>
                  <a:schemeClr val="accent1"/>
                </a:solidFill>
                <a:latin typeface="+mn-lt"/>
                <a:ea typeface="+mn-ea"/>
                <a:cs typeface="+mn-cs"/>
              </a:defRPr>
            </a:lvl1pPr>
            <a:lvl2pPr marL="457200" indent="0" algn="l" defTabSz="457200" rtl="0" eaLnBrk="1" latinLnBrk="0" hangingPunct="1">
              <a:spcBef>
                <a:spcPts val="1000"/>
              </a:spcBef>
              <a:spcAft>
                <a:spcPts val="0"/>
              </a:spcAft>
              <a:buClr>
                <a:schemeClr val="accent1"/>
              </a:buClr>
              <a:buSzPct val="80000"/>
              <a:buFont typeface="Wingdings 3" charset="2"/>
              <a:buNone/>
              <a:defRPr sz="2000" b="1" i="0" kern="1200">
                <a:solidFill>
                  <a:schemeClr val="tx1">
                    <a:lumMod val="75000"/>
                    <a:lumOff val="25000"/>
                  </a:schemeClr>
                </a:solidFill>
                <a:latin typeface="+mn-lt"/>
                <a:ea typeface="+mn-ea"/>
                <a:cs typeface="+mn-cs"/>
              </a:defRPr>
            </a:lvl2pPr>
            <a:lvl3pPr marL="914400" indent="0" algn="l" defTabSz="457200" rtl="0" eaLnBrk="1" latinLnBrk="0" hangingPunct="1">
              <a:spcBef>
                <a:spcPts val="1000"/>
              </a:spcBef>
              <a:spcAft>
                <a:spcPts val="0"/>
              </a:spcAft>
              <a:buClr>
                <a:schemeClr val="accent1"/>
              </a:buClr>
              <a:buSzPct val="80000"/>
              <a:buFont typeface="Wingdings 3" charset="2"/>
              <a:buNone/>
              <a:defRPr sz="1800" b="1" i="0" kern="1200">
                <a:solidFill>
                  <a:schemeClr val="tx1">
                    <a:lumMod val="75000"/>
                    <a:lumOff val="25000"/>
                  </a:schemeClr>
                </a:solidFill>
                <a:latin typeface="+mn-lt"/>
                <a:ea typeface="+mn-ea"/>
                <a:cs typeface="+mn-cs"/>
              </a:defRPr>
            </a:lvl3pPr>
            <a:lvl4pPr marL="1371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4pPr>
            <a:lvl5pPr marL="18288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5pPr>
            <a:lvl6pPr marL="22860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6pPr>
            <a:lvl7pPr marL="27432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7pPr>
            <a:lvl8pPr marL="32004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8pPr>
            <a:lvl9pPr marL="3657600" indent="0" algn="l" defTabSz="457200" rtl="0" eaLnBrk="1" latinLnBrk="0" hangingPunct="1">
              <a:spcBef>
                <a:spcPts val="1000"/>
              </a:spcBef>
              <a:spcAft>
                <a:spcPts val="0"/>
              </a:spcAft>
              <a:buClr>
                <a:schemeClr val="accent1"/>
              </a:buClr>
              <a:buSzPct val="80000"/>
              <a:buFont typeface="Wingdings 3" charset="2"/>
              <a:buNone/>
              <a:defRPr sz="1600" b="1" i="0" kern="1200">
                <a:solidFill>
                  <a:schemeClr val="tx1">
                    <a:lumMod val="75000"/>
                    <a:lumOff val="25000"/>
                  </a:schemeClr>
                </a:solidFill>
                <a:latin typeface="+mn-lt"/>
                <a:ea typeface="+mn-ea"/>
                <a:cs typeface="+mn-cs"/>
              </a:defRPr>
            </a:lvl9pPr>
          </a:lstStyle>
          <a:p>
            <a:pPr marL="0" marR="0" lvl="0" indent="0" algn="ctr" defTabSz="457200" rtl="0" eaLnBrk="1" fontAlgn="auto" latinLnBrk="0" hangingPunct="1">
              <a:lnSpc>
                <a:spcPct val="100000"/>
              </a:lnSpc>
              <a:spcBef>
                <a:spcPts val="1000"/>
              </a:spcBef>
              <a:spcAft>
                <a:spcPts val="0"/>
              </a:spcAft>
              <a:buClr>
                <a:srgbClr val="ACD433"/>
              </a:buClr>
              <a:buSzPct val="80000"/>
              <a:buFont typeface="Wingdings 3" charset="2"/>
              <a:buNone/>
              <a:tabLst/>
              <a:defRPr/>
            </a:pPr>
            <a:r>
              <a:rPr kumimoji="0" lang="kk-KZ" sz="2000" b="1" i="0" u="none" strike="noStrike" kern="1200" cap="none" spc="0" normalizeH="0" baseline="0" noProof="0" dirty="0">
                <a:ln>
                  <a:noFill/>
                </a:ln>
                <a:solidFill>
                  <a:srgbClr val="ACD433"/>
                </a:solidFill>
                <a:effectLst/>
                <a:uLnTx/>
                <a:uFillTx/>
                <a:latin typeface="Arial" panose="020B0604020202020204" pitchFamily="34" charset="0"/>
                <a:ea typeface="+mn-ea"/>
                <a:cs typeface="Arial" panose="020B0604020202020204" pitchFamily="34" charset="0"/>
              </a:rPr>
              <a:t>Модель – </a:t>
            </a:r>
            <a:r>
              <a:rPr kumimoji="0" lang="kk-KZ" sz="2000" b="1" i="0" u="none" strike="noStrike" kern="1200" cap="none" spc="0" normalizeH="0" baseline="0" noProof="0" dirty="0" smtClean="0">
                <a:ln>
                  <a:noFill/>
                </a:ln>
                <a:solidFill>
                  <a:srgbClr val="ACD433"/>
                </a:solidFill>
                <a:effectLst/>
                <a:uLnTx/>
                <a:uFillTx/>
                <a:latin typeface="Arial" panose="020B0604020202020204" pitchFamily="34" charset="0"/>
                <a:ea typeface="+mn-ea"/>
                <a:cs typeface="Arial" panose="020B0604020202020204" pitchFamily="34" charset="0"/>
              </a:rPr>
              <a:t> 18,19,38 т.</a:t>
            </a:r>
            <a:endParaRPr kumimoji="0" lang="ru-RU" sz="2000" b="1" i="0" u="none" strike="noStrike" kern="1200" cap="none" spc="0" normalizeH="0" baseline="0" noProof="0" dirty="0">
              <a:ln>
                <a:noFill/>
              </a:ln>
              <a:solidFill>
                <a:srgbClr val="ACD433"/>
              </a:solidFill>
              <a:effectLst/>
              <a:uLnTx/>
              <a:uFillTx/>
              <a:latin typeface="Arial" panose="020B0604020202020204" pitchFamily="34" charset="0"/>
              <a:ea typeface="+mn-ea"/>
              <a:cs typeface="Arial" panose="020B0604020202020204" pitchFamily="34" charset="0"/>
            </a:endParaRPr>
          </a:p>
        </p:txBody>
      </p:sp>
      <p:sp>
        <p:nvSpPr>
          <p:cNvPr id="42" name="Стрелка вниз 41"/>
          <p:cNvSpPr/>
          <p:nvPr/>
        </p:nvSpPr>
        <p:spPr>
          <a:xfrm>
            <a:off x="9572792" y="5456159"/>
            <a:ext cx="1117600" cy="212879"/>
          </a:xfrm>
          <a:prstGeom prst="downArrow">
            <a:avLst/>
          </a:prstGeom>
          <a:solidFill>
            <a:srgbClr val="1CADE4">
              <a:lumMod val="75000"/>
            </a:srgbClr>
          </a:solidFill>
          <a:ln w="15875" cap="flat" cmpd="sng" algn="ctr">
            <a:solidFill>
              <a:srgbClr val="1CADE4">
                <a:shade val="50000"/>
              </a:srgbClr>
            </a:solidFill>
            <a:prstDash val="solid"/>
          </a:ln>
          <a:effectLst/>
        </p:spPr>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2985930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p:nvPr/>
        </p:nvSpPr>
        <p:spPr>
          <a:xfrm>
            <a:off x="7601503" y="903181"/>
            <a:ext cx="2175600" cy="4757621"/>
          </a:xfrm>
          <a:prstGeom prst="rect">
            <a:avLst/>
          </a:prstGeom>
          <a:solidFill>
            <a:srgbClr val="E1EFD8">
              <a:alpha val="25880"/>
            </a:srgbClr>
          </a:solidFill>
          <a:ln>
            <a:noFill/>
          </a:ln>
        </p:spPr>
        <p:txBody>
          <a:bodyPr spcFirstLastPara="1" wrap="square" lIns="91433" tIns="45700" rIns="91433" bIns="45700" anchor="ctr" anchorCtr="0">
            <a:noAutofit/>
          </a:bodyPr>
          <a:lstStyle/>
          <a:p>
            <a:pPr algn="ctr">
              <a:buClr>
                <a:srgbClr val="000000"/>
              </a:buClr>
              <a:buFont typeface="Arial"/>
              <a:buNone/>
            </a:pPr>
            <a:endParaRPr kern="0">
              <a:solidFill>
                <a:prstClr val="white"/>
              </a:solidFill>
              <a:ea typeface="Calibri"/>
              <a:cs typeface="Calibri"/>
              <a:sym typeface="Calibri"/>
            </a:endParaRPr>
          </a:p>
        </p:txBody>
      </p:sp>
      <p:sp>
        <p:nvSpPr>
          <p:cNvPr id="55" name="Google Shape;55;p13"/>
          <p:cNvSpPr/>
          <p:nvPr/>
        </p:nvSpPr>
        <p:spPr>
          <a:xfrm>
            <a:off x="5402865" y="903181"/>
            <a:ext cx="1903880" cy="4583955"/>
          </a:xfrm>
          <a:prstGeom prst="rect">
            <a:avLst/>
          </a:prstGeom>
          <a:solidFill>
            <a:srgbClr val="E1EFD8">
              <a:alpha val="25880"/>
            </a:srgbClr>
          </a:solidFill>
          <a:ln>
            <a:noFill/>
          </a:ln>
        </p:spPr>
        <p:txBody>
          <a:bodyPr spcFirstLastPara="1" wrap="square" lIns="91433" tIns="45700" rIns="91433" bIns="45700" anchor="ctr" anchorCtr="0">
            <a:noAutofit/>
          </a:bodyPr>
          <a:lstStyle/>
          <a:p>
            <a:pPr algn="ctr">
              <a:buClr>
                <a:srgbClr val="000000"/>
              </a:buClr>
              <a:buFont typeface="Arial"/>
              <a:buNone/>
            </a:pPr>
            <a:endParaRPr sz="1600" kern="0">
              <a:solidFill>
                <a:prstClr val="white"/>
              </a:solidFill>
              <a:ea typeface="Calibri"/>
              <a:cs typeface="Calibri"/>
              <a:sym typeface="Calibri"/>
            </a:endParaRPr>
          </a:p>
        </p:txBody>
      </p:sp>
      <p:sp>
        <p:nvSpPr>
          <p:cNvPr id="56" name="Google Shape;56;p13"/>
          <p:cNvSpPr/>
          <p:nvPr/>
        </p:nvSpPr>
        <p:spPr>
          <a:xfrm>
            <a:off x="-110161" y="49564"/>
            <a:ext cx="2918800" cy="6858000"/>
          </a:xfrm>
          <a:prstGeom prst="rect">
            <a:avLst/>
          </a:prstGeom>
          <a:solidFill>
            <a:schemeClr val="accent1">
              <a:lumMod val="75000"/>
            </a:schemeClr>
          </a:solidFill>
          <a:ln>
            <a:noFill/>
          </a:ln>
        </p:spPr>
        <p:txBody>
          <a:bodyPr spcFirstLastPara="1" wrap="square" lIns="91433" tIns="45700" rIns="91433" bIns="45700" anchor="ctr" anchorCtr="0">
            <a:noAutofit/>
          </a:bodyPr>
          <a:lstStyle/>
          <a:p>
            <a:pPr marL="84665">
              <a:lnSpc>
                <a:spcPct val="120000"/>
              </a:lnSpc>
              <a:buClr>
                <a:srgbClr val="000000"/>
              </a:buClr>
            </a:pPr>
            <a:r>
              <a:rPr lang="en-US" sz="2000" b="1" kern="0" dirty="0">
                <a:solidFill>
                  <a:srgbClr val="FFFFFF"/>
                </a:solidFill>
                <a:latin typeface="Arial"/>
                <a:ea typeface="Arial"/>
                <a:cs typeface="Arial"/>
                <a:sym typeface="Arial"/>
              </a:rPr>
              <a:t>ECERS-3 </a:t>
            </a:r>
            <a:r>
              <a:rPr lang="ru-RU" sz="2000" b="1" kern="0" dirty="0">
                <a:solidFill>
                  <a:srgbClr val="FFFFFF"/>
                </a:solidFill>
                <a:latin typeface="Arial"/>
                <a:ea typeface="Arial"/>
                <a:cs typeface="Arial"/>
                <a:sym typeface="Arial"/>
              </a:rPr>
              <a:t>ХАЛЫҚАРАЛЫҚ БАҒАЛАУ ШКАЛАСЫН </a:t>
            </a:r>
            <a:r>
              <a:rPr lang="ru-RU" sz="2000" b="1" kern="0" dirty="0" smtClean="0">
                <a:solidFill>
                  <a:srgbClr val="FFFFFF"/>
                </a:solidFill>
                <a:latin typeface="Arial"/>
                <a:ea typeface="Arial"/>
                <a:cs typeface="Arial"/>
                <a:sym typeface="Arial"/>
              </a:rPr>
              <a:t>КӨМЕГІМЕН МЕКТЕПКЕ </a:t>
            </a:r>
            <a:r>
              <a:rPr lang="ru-RU" sz="2000" b="1" kern="0" dirty="0">
                <a:solidFill>
                  <a:srgbClr val="FFFFFF"/>
                </a:solidFill>
                <a:latin typeface="Arial"/>
                <a:ea typeface="Arial"/>
                <a:cs typeface="Arial"/>
                <a:sym typeface="Arial"/>
              </a:rPr>
              <a:t>ДЕЙІНГІ БІЛІМ БЕРУ САПАСЫНА ЗЕРТТЕУ ЖҮРГІЗУ ЖӘНЕ ОНЫ БАҒАЛАУ </a:t>
            </a:r>
            <a:r>
              <a:rPr lang="ru-RU" sz="2000" b="1" kern="0" dirty="0" smtClean="0">
                <a:solidFill>
                  <a:srgbClr val="FFFFFF"/>
                </a:solidFill>
                <a:latin typeface="Arial"/>
                <a:ea typeface="Arial"/>
                <a:cs typeface="Arial"/>
                <a:sym typeface="Arial"/>
              </a:rPr>
              <a:t>ӨЛШЕМШАРТТАРЫН ӘЗІРЛЕУ</a:t>
            </a:r>
            <a:endParaRPr lang="ru-RU" sz="1467" kern="0" dirty="0">
              <a:solidFill>
                <a:srgbClr val="000000"/>
              </a:solidFill>
              <a:latin typeface="Arial"/>
              <a:cs typeface="Arial"/>
              <a:sym typeface="Arial"/>
            </a:endParaRPr>
          </a:p>
        </p:txBody>
      </p:sp>
      <p:sp>
        <p:nvSpPr>
          <p:cNvPr id="64" name="Google Shape;64;p13"/>
          <p:cNvSpPr txBox="1"/>
          <p:nvPr/>
        </p:nvSpPr>
        <p:spPr>
          <a:xfrm>
            <a:off x="3097187" y="6334791"/>
            <a:ext cx="8979283" cy="417129"/>
          </a:xfrm>
          <a:prstGeom prst="rect">
            <a:avLst/>
          </a:prstGeom>
          <a:solidFill>
            <a:schemeClr val="accent1">
              <a:lumMod val="60000"/>
              <a:lumOff val="40000"/>
              <a:alpha val="31760"/>
            </a:schemeClr>
          </a:solidFill>
          <a:ln>
            <a:noFill/>
          </a:ln>
        </p:spPr>
        <p:txBody>
          <a:bodyPr spcFirstLastPara="1" wrap="square" lIns="91433" tIns="91433" rIns="91433" bIns="91433" anchor="t" anchorCtr="0">
            <a:noAutofit/>
          </a:bodyPr>
          <a:lstStyle/>
          <a:p>
            <a:pPr>
              <a:buClr>
                <a:srgbClr val="000000"/>
              </a:buClr>
              <a:buSzPts val="1200"/>
              <a:buFont typeface="Arial"/>
              <a:buNone/>
            </a:pPr>
            <a:r>
              <a:rPr lang="ru-RU" sz="1600" b="1" kern="0" dirty="0" err="1">
                <a:solidFill>
                  <a:srgbClr val="000000"/>
                </a:solidFill>
                <a:latin typeface="Arial" panose="020B0604020202020204" pitchFamily="34" charset="0"/>
                <a:ea typeface="Quattrocento Sans"/>
                <a:cs typeface="Arial" panose="020B0604020202020204" pitchFamily="34" charset="0"/>
                <a:sym typeface="Quattrocento Sans"/>
              </a:rPr>
              <a:t>Көрсеткіштер</a:t>
            </a:r>
            <a:r>
              <a:rPr lang="ru-RU" sz="1600" b="1" kern="0" dirty="0">
                <a:solidFill>
                  <a:srgbClr val="000000"/>
                </a:solidFill>
                <a:latin typeface="Arial" panose="020B0604020202020204" pitchFamily="34" charset="0"/>
                <a:ea typeface="Quattrocento Sans"/>
                <a:cs typeface="Arial" panose="020B0604020202020204" pitchFamily="34" charset="0"/>
                <a:sym typeface="Quattrocento Sans"/>
              </a:rPr>
              <a:t> </a:t>
            </a:r>
            <a:r>
              <a:rPr lang="ru-RU" sz="1600" b="1" kern="0" dirty="0" err="1">
                <a:solidFill>
                  <a:srgbClr val="000000"/>
                </a:solidFill>
                <a:latin typeface="Arial" panose="020B0604020202020204" pitchFamily="34" charset="0"/>
                <a:ea typeface="Quattrocento Sans"/>
                <a:cs typeface="Arial" panose="020B0604020202020204" pitchFamily="34" charset="0"/>
                <a:sym typeface="Quattrocento Sans"/>
              </a:rPr>
              <a:t>бойынша</a:t>
            </a:r>
            <a:r>
              <a:rPr lang="ru-RU" sz="1600" b="1" kern="0" dirty="0">
                <a:solidFill>
                  <a:srgbClr val="000000"/>
                </a:solidFill>
                <a:latin typeface="Arial" panose="020B0604020202020204" pitchFamily="34" charset="0"/>
                <a:ea typeface="Quattrocento Sans"/>
                <a:cs typeface="Arial" panose="020B0604020202020204" pitchFamily="34" charset="0"/>
                <a:sym typeface="Quattrocento Sans"/>
              </a:rPr>
              <a:t> </a:t>
            </a:r>
            <a:r>
              <a:rPr lang="ru-RU" sz="1600" b="1" kern="0" dirty="0" err="1" smtClean="0">
                <a:solidFill>
                  <a:srgbClr val="000000"/>
                </a:solidFill>
                <a:latin typeface="Arial" panose="020B0604020202020204" pitchFamily="34" charset="0"/>
                <a:ea typeface="Quattrocento Sans"/>
                <a:cs typeface="Arial" panose="020B0604020202020204" pitchFamily="34" charset="0"/>
                <a:sym typeface="Quattrocento Sans"/>
              </a:rPr>
              <a:t>ұсынымдар</a:t>
            </a:r>
            <a:r>
              <a:rPr lang="ru-RU" sz="1600" b="1" kern="0" dirty="0" smtClean="0">
                <a:solidFill>
                  <a:srgbClr val="000000"/>
                </a:solidFill>
                <a:latin typeface="Arial" panose="020B0604020202020204" pitchFamily="34" charset="0"/>
                <a:ea typeface="Quattrocento Sans"/>
                <a:cs typeface="Arial" panose="020B0604020202020204" pitchFamily="34" charset="0"/>
                <a:sym typeface="Quattrocento Sans"/>
              </a:rPr>
              <a:t> </a:t>
            </a:r>
            <a:r>
              <a:rPr lang="ru-RU" sz="1600" b="1" kern="0" dirty="0" err="1" smtClean="0">
                <a:solidFill>
                  <a:srgbClr val="000000"/>
                </a:solidFill>
                <a:latin typeface="Arial" panose="020B0604020202020204" pitchFamily="34" charset="0"/>
                <a:ea typeface="Quattrocento Sans"/>
                <a:cs typeface="Arial" panose="020B0604020202020204" pitchFamily="34" charset="0"/>
                <a:sym typeface="Quattrocento Sans"/>
              </a:rPr>
              <a:t>Әдістемелік</a:t>
            </a:r>
            <a:r>
              <a:rPr lang="ru-RU" sz="1600" b="1" kern="0" dirty="0" smtClean="0">
                <a:solidFill>
                  <a:srgbClr val="000000"/>
                </a:solidFill>
                <a:latin typeface="Arial" panose="020B0604020202020204" pitchFamily="34" charset="0"/>
                <a:ea typeface="Quattrocento Sans"/>
                <a:cs typeface="Arial" panose="020B0604020202020204" pitchFamily="34" charset="0"/>
                <a:sym typeface="Quattrocento Sans"/>
              </a:rPr>
              <a:t> </a:t>
            </a:r>
            <a:r>
              <a:rPr lang="ru-RU" sz="1600" b="1" kern="0" dirty="0" err="1" smtClean="0">
                <a:solidFill>
                  <a:srgbClr val="000000"/>
                </a:solidFill>
                <a:latin typeface="Arial" panose="020B0604020202020204" pitchFamily="34" charset="0"/>
                <a:ea typeface="Quattrocento Sans"/>
                <a:cs typeface="Arial" panose="020B0604020202020204" pitchFamily="34" charset="0"/>
                <a:sym typeface="Quattrocento Sans"/>
              </a:rPr>
              <a:t>нұсқау</a:t>
            </a:r>
            <a:r>
              <a:rPr lang="ru-RU" sz="1600" b="1" kern="0" dirty="0" smtClean="0">
                <a:solidFill>
                  <a:srgbClr val="000000"/>
                </a:solidFill>
                <a:latin typeface="Arial" panose="020B0604020202020204" pitchFamily="34" charset="0"/>
                <a:ea typeface="Quattrocento Sans"/>
                <a:cs typeface="Arial" panose="020B0604020202020204" pitchFamily="34" charset="0"/>
                <a:sym typeface="Quattrocento Sans"/>
              </a:rPr>
              <a:t> </a:t>
            </a:r>
            <a:r>
              <a:rPr lang="ru-RU" sz="1600" b="1" kern="0" dirty="0" err="1" smtClean="0">
                <a:solidFill>
                  <a:srgbClr val="000000"/>
                </a:solidFill>
                <a:latin typeface="Arial" panose="020B0604020202020204" pitchFamily="34" charset="0"/>
                <a:ea typeface="Quattrocento Sans"/>
                <a:cs typeface="Arial" panose="020B0604020202020204" pitchFamily="34" charset="0"/>
                <a:sym typeface="Quattrocento Sans"/>
              </a:rPr>
              <a:t>хаттың</a:t>
            </a:r>
            <a:r>
              <a:rPr lang="ru-RU" sz="1600" b="1" kern="0" dirty="0" smtClean="0">
                <a:solidFill>
                  <a:srgbClr val="000000"/>
                </a:solidFill>
                <a:latin typeface="Arial" panose="020B0604020202020204" pitchFamily="34" charset="0"/>
                <a:ea typeface="Quattrocento Sans"/>
                <a:cs typeface="Arial" panose="020B0604020202020204" pitchFamily="34" charset="0"/>
                <a:sym typeface="Quattrocento Sans"/>
              </a:rPr>
              <a:t> </a:t>
            </a:r>
            <a:r>
              <a:rPr lang="ru-RU" sz="1600" b="1" kern="0" dirty="0" err="1" smtClean="0">
                <a:solidFill>
                  <a:srgbClr val="000000"/>
                </a:solidFill>
                <a:latin typeface="Arial" panose="020B0604020202020204" pitchFamily="34" charset="0"/>
                <a:ea typeface="Quattrocento Sans"/>
                <a:cs typeface="Arial" panose="020B0604020202020204" pitchFamily="34" charset="0"/>
                <a:sym typeface="Quattrocento Sans"/>
              </a:rPr>
              <a:t>кіріспесінде</a:t>
            </a:r>
            <a:r>
              <a:rPr lang="ru-RU" sz="1600" b="1" kern="0" dirty="0" smtClean="0">
                <a:solidFill>
                  <a:srgbClr val="000000"/>
                </a:solidFill>
                <a:latin typeface="Arial" panose="020B0604020202020204" pitchFamily="34" charset="0"/>
                <a:ea typeface="Quattrocento Sans"/>
                <a:cs typeface="Arial" panose="020B0604020202020204" pitchFamily="34" charset="0"/>
                <a:sym typeface="Quattrocento Sans"/>
              </a:rPr>
              <a:t> </a:t>
            </a:r>
            <a:r>
              <a:rPr lang="ru-RU" sz="1600" b="1" kern="0" dirty="0" err="1" smtClean="0">
                <a:solidFill>
                  <a:srgbClr val="000000"/>
                </a:solidFill>
                <a:latin typeface="Arial" panose="020B0604020202020204" pitchFamily="34" charset="0"/>
                <a:ea typeface="Quattrocento Sans"/>
                <a:cs typeface="Arial" panose="020B0604020202020204" pitchFamily="34" charset="0"/>
                <a:sym typeface="Quattrocento Sans"/>
              </a:rPr>
              <a:t>берілген</a:t>
            </a:r>
            <a:r>
              <a:rPr lang="ru-RU" sz="1600" b="1" kern="0" dirty="0" smtClean="0">
                <a:solidFill>
                  <a:srgbClr val="000000"/>
                </a:solidFill>
                <a:latin typeface="Arial" panose="020B0604020202020204" pitchFamily="34" charset="0"/>
                <a:ea typeface="Quattrocento Sans"/>
                <a:cs typeface="Arial" panose="020B0604020202020204" pitchFamily="34" charset="0"/>
                <a:sym typeface="Quattrocento Sans"/>
              </a:rPr>
              <a:t> </a:t>
            </a:r>
            <a:endParaRPr sz="1600" b="1" kern="0" dirty="0">
              <a:solidFill>
                <a:srgbClr val="000000"/>
              </a:solidFill>
              <a:latin typeface="Arial" panose="020B0604020202020204" pitchFamily="34" charset="0"/>
              <a:ea typeface="Quattrocento Sans"/>
              <a:cs typeface="Arial" panose="020B0604020202020204" pitchFamily="34" charset="0"/>
              <a:sym typeface="Quattrocento Sans"/>
            </a:endParaRPr>
          </a:p>
        </p:txBody>
      </p:sp>
      <p:sp>
        <p:nvSpPr>
          <p:cNvPr id="66" name="Google Shape;66;p13"/>
          <p:cNvSpPr txBox="1"/>
          <p:nvPr/>
        </p:nvSpPr>
        <p:spPr>
          <a:xfrm>
            <a:off x="2986002" y="341064"/>
            <a:ext cx="2267999" cy="417129"/>
          </a:xfrm>
          <a:prstGeom prst="rect">
            <a:avLst/>
          </a:prstGeom>
          <a:solidFill>
            <a:schemeClr val="accent1">
              <a:lumMod val="20000"/>
              <a:lumOff val="80000"/>
              <a:alpha val="31760"/>
            </a:schemeClr>
          </a:solidFill>
          <a:ln>
            <a:noFill/>
          </a:ln>
        </p:spPr>
        <p:txBody>
          <a:bodyPr spcFirstLastPara="1" wrap="square" lIns="91433" tIns="91433" rIns="91433" bIns="91433" anchor="t" anchorCtr="0">
            <a:noAutofit/>
          </a:bodyPr>
          <a:lstStyle/>
          <a:p>
            <a:pPr algn="ctr">
              <a:buClr>
                <a:srgbClr val="000000"/>
              </a:buClr>
              <a:buFont typeface="Arial"/>
              <a:buNone/>
            </a:pPr>
            <a:r>
              <a:rPr lang="ru" b="1" kern="0" dirty="0" smtClean="0">
                <a:solidFill>
                  <a:srgbClr val="000000"/>
                </a:solidFill>
                <a:latin typeface="Quattrocento Sans"/>
                <a:ea typeface="Quattrocento Sans"/>
                <a:cs typeface="Quattrocento Sans"/>
                <a:sym typeface="Quattrocento Sans"/>
              </a:rPr>
              <a:t>Мәселе</a:t>
            </a:r>
            <a:endParaRPr b="1" kern="0" dirty="0">
              <a:solidFill>
                <a:srgbClr val="000000"/>
              </a:solidFill>
              <a:latin typeface="Quattrocento Sans"/>
              <a:ea typeface="Quattrocento Sans"/>
              <a:cs typeface="Quattrocento Sans"/>
              <a:sym typeface="Quattrocento Sans"/>
            </a:endParaRPr>
          </a:p>
        </p:txBody>
      </p:sp>
      <p:sp>
        <p:nvSpPr>
          <p:cNvPr id="67" name="Google Shape;67;p13"/>
          <p:cNvSpPr txBox="1"/>
          <p:nvPr/>
        </p:nvSpPr>
        <p:spPr>
          <a:xfrm>
            <a:off x="6075212" y="298339"/>
            <a:ext cx="2267999" cy="417129"/>
          </a:xfrm>
          <a:prstGeom prst="rect">
            <a:avLst/>
          </a:prstGeom>
          <a:solidFill>
            <a:schemeClr val="accent1">
              <a:lumMod val="60000"/>
              <a:lumOff val="40000"/>
              <a:alpha val="31760"/>
            </a:schemeClr>
          </a:solidFill>
          <a:ln>
            <a:noFill/>
          </a:ln>
        </p:spPr>
        <p:txBody>
          <a:bodyPr spcFirstLastPara="1" wrap="square" lIns="91433" tIns="91433" rIns="91433" bIns="91433" anchor="t" anchorCtr="0">
            <a:noAutofit/>
          </a:bodyPr>
          <a:lstStyle/>
          <a:p>
            <a:pPr algn="ctr">
              <a:buClr>
                <a:srgbClr val="000000"/>
              </a:buClr>
              <a:buSzPts val="1200"/>
              <a:buFont typeface="Arial"/>
              <a:buNone/>
            </a:pPr>
            <a:r>
              <a:rPr lang="ru" b="1" kern="0" dirty="0" smtClean="0">
                <a:solidFill>
                  <a:srgbClr val="000000"/>
                </a:solidFill>
                <a:latin typeface="Quattrocento Sans"/>
                <a:ea typeface="Quattrocento Sans"/>
                <a:cs typeface="Quattrocento Sans"/>
                <a:sym typeface="Quattrocento Sans"/>
              </a:rPr>
              <a:t>Шешу әдістері</a:t>
            </a:r>
            <a:endParaRPr b="1" kern="0" dirty="0">
              <a:solidFill>
                <a:srgbClr val="000000"/>
              </a:solidFill>
              <a:latin typeface="Quattrocento Sans"/>
              <a:ea typeface="Quattrocento Sans"/>
              <a:cs typeface="Quattrocento Sans"/>
              <a:sym typeface="Quattrocento Sans"/>
            </a:endParaRPr>
          </a:p>
        </p:txBody>
      </p:sp>
      <p:sp>
        <p:nvSpPr>
          <p:cNvPr id="68" name="Google Shape;68;p13"/>
          <p:cNvSpPr/>
          <p:nvPr/>
        </p:nvSpPr>
        <p:spPr>
          <a:xfrm>
            <a:off x="2960724" y="1021504"/>
            <a:ext cx="2086400" cy="2457060"/>
          </a:xfrm>
          <a:prstGeom prst="rect">
            <a:avLst/>
          </a:prstGeom>
          <a:noFill/>
          <a:ln>
            <a:noFill/>
          </a:ln>
        </p:spPr>
        <p:txBody>
          <a:bodyPr spcFirstLastPara="1" wrap="square" lIns="91433" tIns="45700" rIns="91433" bIns="45700" anchor="t" anchorCtr="0">
            <a:noAutofit/>
          </a:bodyPr>
          <a:lstStyle/>
          <a:p>
            <a:pPr marL="228594" indent="-228594" algn="just">
              <a:buClr>
                <a:srgbClr val="000000"/>
              </a:buClr>
              <a:buFont typeface="Wingdings" panose="05000000000000000000" pitchFamily="2" charset="2"/>
              <a:buChar char="q"/>
            </a:pPr>
            <a:r>
              <a:rPr lang="ru-RU" sz="1600" kern="0" dirty="0">
                <a:solidFill>
                  <a:prstClr val="black"/>
                </a:solidFill>
                <a:latin typeface="Arial"/>
                <a:cs typeface="Arial"/>
                <a:sym typeface="Arial"/>
              </a:rPr>
              <a:t>мониторинг </a:t>
            </a:r>
            <a:r>
              <a:rPr lang="ru-RU" sz="1600" kern="0" dirty="0" err="1">
                <a:solidFill>
                  <a:prstClr val="black"/>
                </a:solidFill>
                <a:latin typeface="Arial"/>
                <a:cs typeface="Arial"/>
                <a:sym typeface="Arial"/>
              </a:rPr>
              <a:t>жүргізу</a:t>
            </a:r>
            <a:r>
              <a:rPr lang="ru-RU" sz="1600" kern="0" dirty="0">
                <a:solidFill>
                  <a:prstClr val="black"/>
                </a:solidFill>
                <a:latin typeface="Arial"/>
                <a:cs typeface="Arial"/>
                <a:sym typeface="Arial"/>
              </a:rPr>
              <a:t> </a:t>
            </a:r>
            <a:r>
              <a:rPr lang="ru-RU" sz="1600" kern="0" dirty="0" err="1">
                <a:solidFill>
                  <a:prstClr val="black"/>
                </a:solidFill>
                <a:latin typeface="Arial"/>
                <a:cs typeface="Arial"/>
                <a:sym typeface="Arial"/>
              </a:rPr>
              <a:t>және</a:t>
            </a:r>
            <a:r>
              <a:rPr lang="ru-RU" sz="1600" kern="0" dirty="0">
                <a:solidFill>
                  <a:prstClr val="black"/>
                </a:solidFill>
                <a:latin typeface="Arial"/>
                <a:cs typeface="Arial"/>
                <a:sym typeface="Arial"/>
              </a:rPr>
              <a:t> </a:t>
            </a:r>
            <a:r>
              <a:rPr lang="ru-RU" sz="1600" kern="0" dirty="0" err="1">
                <a:solidFill>
                  <a:prstClr val="black"/>
                </a:solidFill>
                <a:latin typeface="Arial"/>
                <a:cs typeface="Arial"/>
                <a:sym typeface="Arial"/>
              </a:rPr>
              <a:t>сапаны</a:t>
            </a:r>
            <a:r>
              <a:rPr lang="ru-RU" sz="1600" kern="0" dirty="0">
                <a:solidFill>
                  <a:prstClr val="black"/>
                </a:solidFill>
                <a:latin typeface="Arial"/>
                <a:cs typeface="Arial"/>
                <a:sym typeface="Arial"/>
              </a:rPr>
              <a:t> </a:t>
            </a:r>
            <a:r>
              <a:rPr lang="ru-RU" sz="1600" kern="0" dirty="0" err="1">
                <a:solidFill>
                  <a:prstClr val="black"/>
                </a:solidFill>
                <a:latin typeface="Arial"/>
                <a:cs typeface="Arial"/>
                <a:sym typeface="Arial"/>
              </a:rPr>
              <a:t>бағалауда</a:t>
            </a:r>
            <a:r>
              <a:rPr lang="ru-RU" sz="1600" kern="0" dirty="0">
                <a:solidFill>
                  <a:prstClr val="black"/>
                </a:solidFill>
                <a:latin typeface="Arial"/>
                <a:cs typeface="Arial"/>
                <a:sym typeface="Arial"/>
              </a:rPr>
              <a:t> </a:t>
            </a:r>
            <a:r>
              <a:rPr lang="ru-RU" sz="1600" kern="0" dirty="0" smtClean="0">
                <a:solidFill>
                  <a:prstClr val="black"/>
                </a:solidFill>
                <a:latin typeface="Arial"/>
                <a:cs typeface="Arial"/>
                <a:sym typeface="Arial"/>
              </a:rPr>
              <a:t>«</a:t>
            </a:r>
            <a:r>
              <a:rPr lang="ru-RU" sz="1600" kern="0" dirty="0" err="1" smtClean="0">
                <a:solidFill>
                  <a:prstClr val="black"/>
                </a:solidFill>
                <a:latin typeface="Arial"/>
                <a:cs typeface="Arial"/>
                <a:sym typeface="Arial"/>
              </a:rPr>
              <a:t>ұйым</a:t>
            </a:r>
            <a:r>
              <a:rPr lang="ru-RU" sz="1600" kern="0" dirty="0" smtClean="0">
                <a:solidFill>
                  <a:prstClr val="black"/>
                </a:solidFill>
                <a:latin typeface="Arial"/>
                <a:cs typeface="Arial"/>
                <a:sym typeface="Arial"/>
              </a:rPr>
              <a:t>» </a:t>
            </a:r>
            <a:r>
              <a:rPr lang="ru-RU" sz="1600" kern="0" dirty="0" err="1">
                <a:solidFill>
                  <a:prstClr val="black"/>
                </a:solidFill>
                <a:latin typeface="Arial"/>
                <a:cs typeface="Arial"/>
                <a:sym typeface="Arial"/>
              </a:rPr>
              <a:t>деңгейіндегі</a:t>
            </a:r>
            <a:r>
              <a:rPr lang="ru-RU" sz="1600" kern="0" dirty="0">
                <a:solidFill>
                  <a:prstClr val="black"/>
                </a:solidFill>
                <a:latin typeface="Arial"/>
                <a:cs typeface="Arial"/>
                <a:sym typeface="Arial"/>
              </a:rPr>
              <a:t> </a:t>
            </a:r>
            <a:r>
              <a:rPr lang="ru-RU" sz="1600" kern="0" dirty="0" err="1">
                <a:solidFill>
                  <a:prstClr val="black"/>
                </a:solidFill>
                <a:latin typeface="Arial"/>
                <a:cs typeface="Arial"/>
                <a:sym typeface="Arial"/>
              </a:rPr>
              <a:t>компоненттер</a:t>
            </a:r>
            <a:r>
              <a:rPr lang="ru-RU" sz="1600" kern="0" dirty="0">
                <a:solidFill>
                  <a:prstClr val="black"/>
                </a:solidFill>
                <a:latin typeface="Arial"/>
                <a:cs typeface="Arial"/>
                <a:sym typeface="Arial"/>
              </a:rPr>
              <a:t> </a:t>
            </a:r>
            <a:r>
              <a:rPr lang="ru-RU" sz="1600" kern="0" dirty="0" err="1">
                <a:solidFill>
                  <a:prstClr val="black"/>
                </a:solidFill>
                <a:latin typeface="Arial"/>
                <a:cs typeface="Arial"/>
                <a:sym typeface="Arial"/>
              </a:rPr>
              <a:t>ескеріледі</a:t>
            </a:r>
            <a:r>
              <a:rPr lang="ru-RU" sz="1600" kern="0" dirty="0">
                <a:solidFill>
                  <a:prstClr val="black"/>
                </a:solidFill>
                <a:latin typeface="Arial"/>
                <a:cs typeface="Arial"/>
                <a:sym typeface="Arial"/>
              </a:rPr>
              <a:t>, </a:t>
            </a:r>
            <a:r>
              <a:rPr lang="ru-RU" sz="1600" kern="0" dirty="0" err="1">
                <a:solidFill>
                  <a:prstClr val="black"/>
                </a:solidFill>
                <a:latin typeface="Arial"/>
                <a:cs typeface="Arial"/>
                <a:sym typeface="Arial"/>
              </a:rPr>
              <a:t>процесстің</a:t>
            </a:r>
            <a:r>
              <a:rPr lang="ru-RU" sz="1600" kern="0" dirty="0">
                <a:solidFill>
                  <a:prstClr val="black"/>
                </a:solidFill>
                <a:latin typeface="Arial"/>
                <a:cs typeface="Arial"/>
                <a:sym typeface="Arial"/>
              </a:rPr>
              <a:t> </a:t>
            </a:r>
            <a:r>
              <a:rPr lang="ru-RU" sz="1600" kern="0" dirty="0" err="1">
                <a:solidFill>
                  <a:prstClr val="black"/>
                </a:solidFill>
                <a:latin typeface="Arial"/>
                <a:cs typeface="Arial"/>
                <a:sym typeface="Arial"/>
              </a:rPr>
              <a:t>көрсеткіштері</a:t>
            </a:r>
            <a:r>
              <a:rPr lang="ru-RU" sz="1600" kern="0" dirty="0">
                <a:solidFill>
                  <a:prstClr val="black"/>
                </a:solidFill>
                <a:latin typeface="Arial"/>
                <a:cs typeface="Arial"/>
                <a:sym typeface="Arial"/>
              </a:rPr>
              <a:t> мен </a:t>
            </a:r>
            <a:r>
              <a:rPr lang="ru-RU" sz="1600" kern="0" dirty="0" err="1">
                <a:solidFill>
                  <a:prstClr val="black"/>
                </a:solidFill>
                <a:latin typeface="Arial"/>
                <a:cs typeface="Arial"/>
                <a:sym typeface="Arial"/>
              </a:rPr>
              <a:t>нәтижесі</a:t>
            </a:r>
            <a:r>
              <a:rPr lang="ru-RU" sz="1600" kern="0" dirty="0">
                <a:solidFill>
                  <a:prstClr val="black"/>
                </a:solidFill>
                <a:latin typeface="Arial"/>
                <a:cs typeface="Arial"/>
                <a:sym typeface="Arial"/>
              </a:rPr>
              <a:t> </a:t>
            </a:r>
            <a:r>
              <a:rPr lang="ru-RU" sz="1600" kern="0" dirty="0" err="1" smtClean="0">
                <a:solidFill>
                  <a:prstClr val="black"/>
                </a:solidFill>
                <a:latin typeface="Arial"/>
                <a:cs typeface="Arial"/>
                <a:sym typeface="Arial"/>
              </a:rPr>
              <a:t>ескерілмейді</a:t>
            </a:r>
            <a:r>
              <a:rPr lang="ru-RU" sz="1600" kern="0" dirty="0" smtClean="0">
                <a:solidFill>
                  <a:prstClr val="black"/>
                </a:solidFill>
                <a:latin typeface="Arial"/>
                <a:cs typeface="Arial"/>
                <a:sym typeface="Arial"/>
              </a:rPr>
              <a:t> </a:t>
            </a:r>
            <a:endParaRPr lang="ru-RU" sz="1600" kern="0" dirty="0">
              <a:solidFill>
                <a:prstClr val="black"/>
              </a:solidFill>
              <a:latin typeface="Arial"/>
              <a:cs typeface="Arial"/>
              <a:sym typeface="Arial"/>
            </a:endParaRPr>
          </a:p>
          <a:p>
            <a:pPr marL="228594" indent="-228594" algn="just">
              <a:buClr>
                <a:srgbClr val="000000"/>
              </a:buClr>
              <a:buFont typeface="Wingdings" panose="05000000000000000000" pitchFamily="2" charset="2"/>
              <a:buChar char="q"/>
            </a:pPr>
            <a:endParaRPr lang="kk-KZ" sz="1600" kern="0" dirty="0">
              <a:solidFill>
                <a:prstClr val="black"/>
              </a:solidFill>
              <a:latin typeface="Arial"/>
              <a:cs typeface="Arial"/>
              <a:sym typeface="Arial"/>
            </a:endParaRPr>
          </a:p>
          <a:p>
            <a:pPr marL="228594" indent="-228594" algn="just">
              <a:buClr>
                <a:srgbClr val="000000"/>
              </a:buClr>
              <a:buFont typeface="Wingdings" panose="05000000000000000000" pitchFamily="2" charset="2"/>
              <a:buChar char="q"/>
            </a:pPr>
            <a:r>
              <a:rPr lang="kk-KZ" sz="1600" kern="0" dirty="0">
                <a:solidFill>
                  <a:prstClr val="black"/>
                </a:solidFill>
                <a:latin typeface="Arial"/>
                <a:cs typeface="Arial"/>
                <a:sym typeface="Arial"/>
              </a:rPr>
              <a:t>Сапаны бағалаудың бірыңғай </a:t>
            </a:r>
            <a:r>
              <a:rPr lang="kk-KZ" sz="1600" kern="0" dirty="0" smtClean="0">
                <a:solidFill>
                  <a:prstClr val="black"/>
                </a:solidFill>
                <a:latin typeface="Arial"/>
                <a:cs typeface="Arial"/>
                <a:sym typeface="Arial"/>
              </a:rPr>
              <a:t>өлшемшарттары жоқ  </a:t>
            </a:r>
            <a:endParaRPr lang="ru-RU" sz="1600" kern="0" dirty="0">
              <a:solidFill>
                <a:prstClr val="black"/>
              </a:solidFill>
              <a:latin typeface="Arial"/>
              <a:cs typeface="Arial"/>
              <a:sym typeface="Arial"/>
            </a:endParaRPr>
          </a:p>
        </p:txBody>
      </p:sp>
      <p:sp>
        <p:nvSpPr>
          <p:cNvPr id="70" name="Google Shape;70;p13"/>
          <p:cNvSpPr/>
          <p:nvPr/>
        </p:nvSpPr>
        <p:spPr>
          <a:xfrm>
            <a:off x="5144657" y="2149913"/>
            <a:ext cx="2221371" cy="1463932"/>
          </a:xfrm>
          <a:prstGeom prst="rect">
            <a:avLst/>
          </a:prstGeom>
          <a:noFill/>
          <a:ln>
            <a:noFill/>
          </a:ln>
        </p:spPr>
        <p:txBody>
          <a:bodyPr spcFirstLastPara="1" wrap="square" lIns="91433" tIns="45700" rIns="91433" bIns="45700" anchor="t" anchorCtr="0">
            <a:noAutofit/>
          </a:bodyPr>
          <a:lstStyle/>
          <a:p>
            <a:pPr marL="285750" indent="-285750">
              <a:buClr>
                <a:prstClr val="black"/>
              </a:buClr>
              <a:buSzPts val="1000"/>
              <a:buFont typeface="Wingdings" panose="05000000000000000000" pitchFamily="2" charset="2"/>
              <a:buChar char="q"/>
            </a:pPr>
            <a:r>
              <a:rPr lang="kk-KZ" sz="1600" kern="0" dirty="0" smtClean="0">
                <a:solidFill>
                  <a:prstClr val="black"/>
                </a:solidFill>
                <a:latin typeface="Arial"/>
                <a:ea typeface="Arial"/>
                <a:cs typeface="Arial"/>
                <a:sym typeface="Arial"/>
              </a:rPr>
              <a:t>Ортаның </a:t>
            </a:r>
            <a:r>
              <a:rPr lang="kk-KZ" sz="1600" kern="0" dirty="0">
                <a:solidFill>
                  <a:prstClr val="black"/>
                </a:solidFill>
                <a:latin typeface="Arial"/>
                <a:ea typeface="Arial"/>
                <a:cs typeface="Arial"/>
                <a:sym typeface="Arial"/>
              </a:rPr>
              <a:t>сапасын бағалау үшін </a:t>
            </a:r>
            <a:r>
              <a:rPr lang="en-US" sz="1600" kern="0" dirty="0">
                <a:solidFill>
                  <a:prstClr val="black"/>
                </a:solidFill>
                <a:latin typeface="Arial"/>
                <a:ea typeface="Arial"/>
                <a:cs typeface="Arial"/>
                <a:sym typeface="Arial"/>
              </a:rPr>
              <a:t>ECERS-3 </a:t>
            </a:r>
            <a:r>
              <a:rPr lang="kk-KZ" sz="1600" kern="0" dirty="0">
                <a:solidFill>
                  <a:prstClr val="black"/>
                </a:solidFill>
                <a:latin typeface="Arial"/>
                <a:ea typeface="Arial"/>
                <a:cs typeface="Arial"/>
                <a:sym typeface="Arial"/>
              </a:rPr>
              <a:t>халықаралық шкаласын </a:t>
            </a:r>
            <a:r>
              <a:rPr lang="kk-KZ" sz="1600" kern="0" dirty="0" smtClean="0">
                <a:solidFill>
                  <a:prstClr val="black"/>
                </a:solidFill>
                <a:latin typeface="Arial"/>
                <a:ea typeface="Arial"/>
                <a:cs typeface="Arial"/>
                <a:sym typeface="Arial"/>
              </a:rPr>
              <a:t>қолдану</a:t>
            </a:r>
            <a:endParaRPr sz="1600" kern="0" dirty="0">
              <a:solidFill>
                <a:srgbClr val="000000"/>
              </a:solidFill>
              <a:latin typeface="Arial"/>
              <a:cs typeface="Arial"/>
              <a:sym typeface="Arial"/>
            </a:endParaRPr>
          </a:p>
          <a:p>
            <a:pPr marL="285750" indent="-285750">
              <a:spcBef>
                <a:spcPts val="667"/>
              </a:spcBef>
              <a:buClr>
                <a:prstClr val="black"/>
              </a:buClr>
              <a:buSzPts val="1000"/>
              <a:buFont typeface="Wingdings" panose="05000000000000000000" pitchFamily="2" charset="2"/>
              <a:buChar char="q"/>
            </a:pPr>
            <a:r>
              <a:rPr lang="ru-RU" sz="1600" kern="0" dirty="0" err="1">
                <a:solidFill>
                  <a:srgbClr val="000000"/>
                </a:solidFill>
                <a:latin typeface="Arial"/>
                <a:cs typeface="Arial"/>
                <a:sym typeface="Arial"/>
              </a:rPr>
              <a:t>Бағалау</a:t>
            </a:r>
            <a:r>
              <a:rPr lang="ru-RU" sz="1600" kern="0" dirty="0">
                <a:solidFill>
                  <a:srgbClr val="000000"/>
                </a:solidFill>
                <a:latin typeface="Arial"/>
                <a:cs typeface="Arial"/>
                <a:sym typeface="Arial"/>
              </a:rPr>
              <a:t> </a:t>
            </a:r>
            <a:r>
              <a:rPr lang="ru-RU" sz="1600" kern="0" dirty="0" err="1">
                <a:solidFill>
                  <a:srgbClr val="000000"/>
                </a:solidFill>
                <a:latin typeface="Arial"/>
                <a:cs typeface="Arial"/>
                <a:sym typeface="Arial"/>
              </a:rPr>
              <a:t>өлшемшарттарын</a:t>
            </a:r>
            <a:r>
              <a:rPr lang="ru-RU" sz="1600" kern="0" dirty="0">
                <a:solidFill>
                  <a:srgbClr val="000000"/>
                </a:solidFill>
                <a:latin typeface="Arial"/>
                <a:cs typeface="Arial"/>
                <a:sym typeface="Arial"/>
              </a:rPr>
              <a:t> </a:t>
            </a:r>
            <a:r>
              <a:rPr lang="ru-RU" sz="1600" kern="0" dirty="0" err="1">
                <a:solidFill>
                  <a:srgbClr val="000000"/>
                </a:solidFill>
                <a:latin typeface="Arial"/>
                <a:cs typeface="Arial"/>
                <a:sym typeface="Arial"/>
              </a:rPr>
              <a:t>қолдану</a:t>
            </a:r>
            <a:r>
              <a:rPr lang="ru-RU" sz="1600" kern="0" dirty="0">
                <a:solidFill>
                  <a:srgbClr val="000000"/>
                </a:solidFill>
                <a:latin typeface="Arial"/>
                <a:cs typeface="Arial"/>
                <a:sym typeface="Arial"/>
              </a:rPr>
              <a:t> </a:t>
            </a:r>
            <a:r>
              <a:rPr lang="ru-RU" sz="1600" kern="0" dirty="0" err="1">
                <a:solidFill>
                  <a:srgbClr val="000000"/>
                </a:solidFill>
                <a:latin typeface="Arial"/>
                <a:cs typeface="Arial"/>
                <a:sym typeface="Arial"/>
              </a:rPr>
              <a:t>практикасының</a:t>
            </a:r>
            <a:r>
              <a:rPr lang="ru-RU" sz="1600" kern="0" dirty="0">
                <a:solidFill>
                  <a:srgbClr val="000000"/>
                </a:solidFill>
                <a:latin typeface="Arial"/>
                <a:cs typeface="Arial"/>
                <a:sym typeface="Arial"/>
              </a:rPr>
              <a:t> </a:t>
            </a:r>
            <a:r>
              <a:rPr lang="ru-RU" sz="1600" kern="0" dirty="0" err="1">
                <a:solidFill>
                  <a:srgbClr val="000000"/>
                </a:solidFill>
                <a:latin typeface="Arial"/>
                <a:cs typeface="Arial"/>
                <a:sym typeface="Arial"/>
              </a:rPr>
              <a:t>ұтымдылығын</a:t>
            </a:r>
            <a:r>
              <a:rPr lang="ru-RU" sz="1600" kern="0" dirty="0">
                <a:solidFill>
                  <a:srgbClr val="000000"/>
                </a:solidFill>
                <a:latin typeface="Arial"/>
                <a:cs typeface="Arial"/>
                <a:sym typeface="Arial"/>
              </a:rPr>
              <a:t> </a:t>
            </a:r>
            <a:r>
              <a:rPr lang="ru-RU" sz="1600" kern="0" dirty="0" err="1">
                <a:solidFill>
                  <a:srgbClr val="000000"/>
                </a:solidFill>
                <a:latin typeface="Arial"/>
                <a:cs typeface="Arial"/>
                <a:sym typeface="Arial"/>
              </a:rPr>
              <a:t>анықтау</a:t>
            </a:r>
            <a:r>
              <a:rPr lang="ru-RU" sz="1600" kern="0" dirty="0">
                <a:solidFill>
                  <a:srgbClr val="000000"/>
                </a:solidFill>
                <a:latin typeface="Arial"/>
                <a:cs typeface="Arial"/>
                <a:sym typeface="Arial"/>
              </a:rPr>
              <a:t> </a:t>
            </a:r>
            <a:r>
              <a:rPr lang="ru-RU" sz="1600" kern="0" dirty="0" err="1">
                <a:solidFill>
                  <a:srgbClr val="000000"/>
                </a:solidFill>
                <a:latin typeface="Arial"/>
                <a:cs typeface="Arial"/>
                <a:sym typeface="Arial"/>
              </a:rPr>
              <a:t>үшін</a:t>
            </a:r>
            <a:r>
              <a:rPr lang="ru-RU" sz="1600" kern="0" dirty="0">
                <a:solidFill>
                  <a:srgbClr val="000000"/>
                </a:solidFill>
                <a:latin typeface="Arial"/>
                <a:cs typeface="Arial"/>
                <a:sym typeface="Arial"/>
              </a:rPr>
              <a:t> </a:t>
            </a:r>
            <a:r>
              <a:rPr lang="ru-RU" sz="1600" kern="0" dirty="0" err="1">
                <a:solidFill>
                  <a:srgbClr val="000000"/>
                </a:solidFill>
                <a:latin typeface="Arial"/>
                <a:cs typeface="Arial"/>
                <a:sym typeface="Arial"/>
              </a:rPr>
              <a:t>мектепке</a:t>
            </a:r>
            <a:r>
              <a:rPr lang="ru-RU" sz="1600" kern="0" dirty="0">
                <a:solidFill>
                  <a:srgbClr val="000000"/>
                </a:solidFill>
                <a:latin typeface="Arial"/>
                <a:cs typeface="Arial"/>
                <a:sym typeface="Arial"/>
              </a:rPr>
              <a:t> дейінгі </a:t>
            </a:r>
            <a:r>
              <a:rPr lang="ru-RU" sz="1600" kern="0" dirty="0" err="1">
                <a:solidFill>
                  <a:srgbClr val="000000"/>
                </a:solidFill>
                <a:latin typeface="Arial"/>
                <a:cs typeface="Arial"/>
                <a:sym typeface="Arial"/>
              </a:rPr>
              <a:t>ұйымдар</a:t>
            </a:r>
            <a:r>
              <a:rPr lang="ru-RU" sz="1600" kern="0" dirty="0">
                <a:solidFill>
                  <a:srgbClr val="000000"/>
                </a:solidFill>
                <a:latin typeface="Arial"/>
                <a:cs typeface="Arial"/>
                <a:sym typeface="Arial"/>
              </a:rPr>
              <a:t> </a:t>
            </a:r>
            <a:r>
              <a:rPr lang="ru-RU" sz="1600" kern="0" dirty="0" err="1">
                <a:solidFill>
                  <a:srgbClr val="000000"/>
                </a:solidFill>
                <a:latin typeface="Arial"/>
                <a:cs typeface="Arial"/>
                <a:sym typeface="Arial"/>
              </a:rPr>
              <a:t>базасында</a:t>
            </a:r>
            <a:r>
              <a:rPr lang="ru-RU" sz="1600" kern="0" dirty="0">
                <a:solidFill>
                  <a:srgbClr val="000000"/>
                </a:solidFill>
                <a:latin typeface="Arial"/>
                <a:cs typeface="Arial"/>
                <a:sym typeface="Arial"/>
              </a:rPr>
              <a:t> пилот </a:t>
            </a:r>
            <a:r>
              <a:rPr lang="ru-RU" sz="1600" kern="0" dirty="0" err="1">
                <a:solidFill>
                  <a:srgbClr val="000000"/>
                </a:solidFill>
                <a:latin typeface="Arial"/>
                <a:cs typeface="Arial"/>
                <a:sym typeface="Arial"/>
              </a:rPr>
              <a:t>жүргізу</a:t>
            </a:r>
            <a:r>
              <a:rPr lang="ru-RU" sz="1600" kern="0" dirty="0">
                <a:solidFill>
                  <a:srgbClr val="000000"/>
                </a:solidFill>
                <a:latin typeface="Arial"/>
                <a:cs typeface="Arial"/>
                <a:sym typeface="Arial"/>
              </a:rPr>
              <a:t>*</a:t>
            </a:r>
            <a:endParaRPr sz="1600" kern="0" dirty="0">
              <a:solidFill>
                <a:srgbClr val="000000"/>
              </a:solidFill>
              <a:latin typeface="Arial"/>
              <a:cs typeface="Arial"/>
              <a:sym typeface="Arial"/>
            </a:endParaRPr>
          </a:p>
        </p:txBody>
      </p:sp>
      <p:sp>
        <p:nvSpPr>
          <p:cNvPr id="71" name="Google Shape;71;p13"/>
          <p:cNvSpPr/>
          <p:nvPr/>
        </p:nvSpPr>
        <p:spPr>
          <a:xfrm>
            <a:off x="5153612" y="884415"/>
            <a:ext cx="2055600" cy="646400"/>
          </a:xfrm>
          <a:prstGeom prst="rect">
            <a:avLst/>
          </a:prstGeom>
          <a:noFill/>
          <a:ln>
            <a:noFill/>
          </a:ln>
        </p:spPr>
        <p:txBody>
          <a:bodyPr spcFirstLastPara="1" wrap="square" lIns="91433" tIns="45700" rIns="91433" bIns="45700" anchor="t" anchorCtr="0">
            <a:noAutofit/>
          </a:bodyPr>
          <a:lstStyle/>
          <a:p>
            <a:pPr marL="228594" indent="-228594">
              <a:buClr>
                <a:srgbClr val="000000"/>
              </a:buClr>
              <a:buFont typeface="Wingdings" panose="05000000000000000000" pitchFamily="2" charset="2"/>
              <a:buChar char="q"/>
            </a:pPr>
            <a:r>
              <a:rPr lang="ru" sz="1600" kern="0" dirty="0" smtClean="0">
                <a:solidFill>
                  <a:prstClr val="black"/>
                </a:solidFill>
                <a:latin typeface="Arial"/>
                <a:ea typeface="Arial"/>
                <a:cs typeface="Arial"/>
                <a:sym typeface="Arial"/>
              </a:rPr>
              <a:t> Мектепке дейінгі ұйымдар базасында практиканы бақылау</a:t>
            </a:r>
            <a:endParaRPr sz="1600" kern="0" dirty="0">
              <a:solidFill>
                <a:srgbClr val="000000"/>
              </a:solidFill>
              <a:latin typeface="Arial"/>
              <a:cs typeface="Arial"/>
              <a:sym typeface="Arial"/>
            </a:endParaRPr>
          </a:p>
        </p:txBody>
      </p:sp>
      <p:sp>
        <p:nvSpPr>
          <p:cNvPr id="72" name="Google Shape;72;p13"/>
          <p:cNvSpPr txBox="1"/>
          <p:nvPr/>
        </p:nvSpPr>
        <p:spPr>
          <a:xfrm>
            <a:off x="9746358" y="158138"/>
            <a:ext cx="2267999" cy="417129"/>
          </a:xfrm>
          <a:prstGeom prst="rect">
            <a:avLst/>
          </a:prstGeom>
          <a:solidFill>
            <a:schemeClr val="accent1">
              <a:lumMod val="75000"/>
              <a:alpha val="31760"/>
            </a:schemeClr>
          </a:solidFill>
          <a:ln>
            <a:noFill/>
          </a:ln>
        </p:spPr>
        <p:txBody>
          <a:bodyPr spcFirstLastPara="1" wrap="square" lIns="91433" tIns="91433" rIns="91433" bIns="91433" anchor="t" anchorCtr="0">
            <a:noAutofit/>
          </a:bodyPr>
          <a:lstStyle/>
          <a:p>
            <a:pPr algn="ctr">
              <a:buClr>
                <a:srgbClr val="000000"/>
              </a:buClr>
              <a:buSzPts val="1200"/>
              <a:buFont typeface="Arial"/>
              <a:buNone/>
            </a:pPr>
            <a:r>
              <a:rPr lang="ru" b="1" kern="0" dirty="0" smtClean="0">
                <a:solidFill>
                  <a:srgbClr val="000000"/>
                </a:solidFill>
                <a:latin typeface="Quattrocento Sans"/>
                <a:ea typeface="Quattrocento Sans"/>
                <a:cs typeface="Quattrocento Sans"/>
                <a:sym typeface="Quattrocento Sans"/>
              </a:rPr>
              <a:t>Нәтиже</a:t>
            </a:r>
            <a:endParaRPr b="1" kern="0" dirty="0">
              <a:solidFill>
                <a:srgbClr val="000000"/>
              </a:solidFill>
              <a:latin typeface="Quattrocento Sans"/>
              <a:ea typeface="Quattrocento Sans"/>
              <a:cs typeface="Quattrocento Sans"/>
              <a:sym typeface="Quattrocento Sans"/>
            </a:endParaRPr>
          </a:p>
        </p:txBody>
      </p:sp>
      <p:sp>
        <p:nvSpPr>
          <p:cNvPr id="73" name="Google Shape;73;p13"/>
          <p:cNvSpPr/>
          <p:nvPr/>
        </p:nvSpPr>
        <p:spPr>
          <a:xfrm>
            <a:off x="9841495" y="604279"/>
            <a:ext cx="2138400" cy="2277600"/>
          </a:xfrm>
          <a:prstGeom prst="rect">
            <a:avLst/>
          </a:prstGeom>
          <a:noFill/>
          <a:ln>
            <a:noFill/>
          </a:ln>
        </p:spPr>
        <p:txBody>
          <a:bodyPr spcFirstLastPara="1" wrap="square" lIns="91433" tIns="45700" rIns="91433" bIns="45700" anchor="t" anchorCtr="0">
            <a:noAutofit/>
          </a:bodyPr>
          <a:lstStyle/>
          <a:p>
            <a:pPr marL="294216" indent="-285750">
              <a:buClr>
                <a:prstClr val="black"/>
              </a:buClr>
              <a:buSzPts val="900"/>
              <a:buFont typeface="Wingdings" panose="05000000000000000000" pitchFamily="2" charset="2"/>
              <a:buChar char="q"/>
            </a:pPr>
            <a:r>
              <a:rPr lang="kk-KZ" kern="0" dirty="0">
                <a:solidFill>
                  <a:prstClr val="black"/>
                </a:solidFill>
                <a:latin typeface="Arial"/>
                <a:cs typeface="Arial"/>
                <a:sym typeface="Arial"/>
              </a:rPr>
              <a:t> </a:t>
            </a:r>
            <a:r>
              <a:rPr lang="kk-KZ" sz="1500" kern="0" dirty="0" smtClean="0">
                <a:solidFill>
                  <a:prstClr val="black"/>
                </a:solidFill>
                <a:latin typeface="Arial"/>
                <a:cs typeface="Arial"/>
                <a:sym typeface="Arial"/>
              </a:rPr>
              <a:t>Мектепке дейінгі тәрбие мен оқытуды бағалау </a:t>
            </a:r>
            <a:r>
              <a:rPr lang="kk-KZ" sz="1500" kern="0" dirty="0">
                <a:solidFill>
                  <a:prstClr val="black"/>
                </a:solidFill>
                <a:latin typeface="Arial"/>
                <a:cs typeface="Arial"/>
                <a:sym typeface="Arial"/>
              </a:rPr>
              <a:t>өлшемшарттарының құрылымын </a:t>
            </a:r>
            <a:r>
              <a:rPr lang="kk-KZ" sz="1500" kern="0" dirty="0" smtClean="0">
                <a:solidFill>
                  <a:prstClr val="black"/>
                </a:solidFill>
                <a:latin typeface="Arial"/>
                <a:cs typeface="Arial"/>
                <a:sym typeface="Arial"/>
              </a:rPr>
              <a:t>анықтау </a:t>
            </a:r>
          </a:p>
          <a:p>
            <a:pPr marL="294216" indent="-285750">
              <a:buClr>
                <a:prstClr val="black"/>
              </a:buClr>
              <a:buSzPts val="900"/>
              <a:buFont typeface="Wingdings" panose="05000000000000000000" pitchFamily="2" charset="2"/>
              <a:buChar char="q"/>
            </a:pPr>
            <a:r>
              <a:rPr lang="kk-KZ" sz="1500" kern="0" dirty="0" smtClean="0">
                <a:solidFill>
                  <a:prstClr val="black"/>
                </a:solidFill>
                <a:latin typeface="Arial"/>
                <a:cs typeface="Arial"/>
                <a:sym typeface="Arial"/>
              </a:rPr>
              <a:t>Мектепке дейінгі тәрбие мен оқытудың сапасын </a:t>
            </a:r>
            <a:r>
              <a:rPr lang="kk-KZ" sz="1500" kern="0" dirty="0">
                <a:solidFill>
                  <a:prstClr val="black"/>
                </a:solidFill>
                <a:latin typeface="Arial"/>
                <a:cs typeface="Arial"/>
                <a:sym typeface="Arial"/>
              </a:rPr>
              <a:t>бағалаудың бірыңғай өлшемшарттарының </a:t>
            </a:r>
            <a:r>
              <a:rPr lang="kk-KZ" sz="1500" kern="0" dirty="0" smtClean="0">
                <a:solidFill>
                  <a:prstClr val="black"/>
                </a:solidFill>
                <a:latin typeface="Arial"/>
                <a:cs typeface="Arial"/>
                <a:sym typeface="Arial"/>
              </a:rPr>
              <a:t>жобасы</a:t>
            </a:r>
            <a:endParaRPr sz="1500" kern="0" dirty="0" smtClean="0">
              <a:solidFill>
                <a:prstClr val="black"/>
              </a:solidFill>
              <a:latin typeface="Arial"/>
              <a:cs typeface="Arial"/>
              <a:sym typeface="Arial"/>
            </a:endParaRPr>
          </a:p>
          <a:p>
            <a:pPr marL="294216" indent="-285750">
              <a:spcBef>
                <a:spcPts val="667"/>
              </a:spcBef>
              <a:buClr>
                <a:prstClr val="black"/>
              </a:buClr>
              <a:buSzPts val="900"/>
              <a:buFont typeface="Wingdings" panose="05000000000000000000" pitchFamily="2" charset="2"/>
              <a:buChar char="q"/>
            </a:pPr>
            <a:r>
              <a:rPr lang="kk-KZ" sz="1500" kern="0" dirty="0">
                <a:solidFill>
                  <a:prstClr val="black"/>
                </a:solidFill>
                <a:latin typeface="Arial"/>
                <a:cs typeface="Arial"/>
                <a:sym typeface="Arial"/>
              </a:rPr>
              <a:t>Мектепке дейінгі тәрбие мен оқытудың </a:t>
            </a:r>
            <a:r>
              <a:rPr lang="ru-RU" sz="1500" kern="0" dirty="0" err="1" smtClean="0">
                <a:solidFill>
                  <a:prstClr val="black"/>
                </a:solidFill>
                <a:latin typeface="Arial"/>
                <a:cs typeface="Arial"/>
                <a:sym typeface="Arial"/>
              </a:rPr>
              <a:t>сапасын</a:t>
            </a:r>
            <a:r>
              <a:rPr lang="ru-RU" sz="1500" kern="0" dirty="0" smtClean="0">
                <a:solidFill>
                  <a:prstClr val="black"/>
                </a:solidFill>
                <a:latin typeface="Arial"/>
                <a:cs typeface="Arial"/>
                <a:sym typeface="Arial"/>
              </a:rPr>
              <a:t>  </a:t>
            </a:r>
            <a:r>
              <a:rPr lang="ru-RU" sz="1500" kern="0" dirty="0" err="1" smtClean="0">
                <a:solidFill>
                  <a:prstClr val="black"/>
                </a:solidFill>
                <a:latin typeface="Arial"/>
                <a:cs typeface="Arial"/>
                <a:sym typeface="Arial"/>
              </a:rPr>
              <a:t>бағалау</a:t>
            </a:r>
            <a:r>
              <a:rPr lang="ru-RU" sz="1500" kern="0" dirty="0" smtClean="0">
                <a:solidFill>
                  <a:prstClr val="black"/>
                </a:solidFill>
                <a:latin typeface="Arial"/>
                <a:cs typeface="Arial"/>
                <a:sym typeface="Arial"/>
              </a:rPr>
              <a:t> </a:t>
            </a:r>
            <a:r>
              <a:rPr lang="ru-RU" sz="1500" kern="0" dirty="0" err="1">
                <a:solidFill>
                  <a:prstClr val="black"/>
                </a:solidFill>
                <a:latin typeface="Arial"/>
                <a:cs typeface="Arial"/>
                <a:sym typeface="Arial"/>
              </a:rPr>
              <a:t>құралдарын</a:t>
            </a:r>
            <a:r>
              <a:rPr lang="ru-RU" sz="1500" kern="0" dirty="0">
                <a:solidFill>
                  <a:prstClr val="black"/>
                </a:solidFill>
                <a:latin typeface="Arial"/>
                <a:cs typeface="Arial"/>
                <a:sym typeface="Arial"/>
              </a:rPr>
              <a:t> </a:t>
            </a:r>
            <a:r>
              <a:rPr lang="ru-RU" sz="1500" kern="0" dirty="0" err="1">
                <a:solidFill>
                  <a:prstClr val="black"/>
                </a:solidFill>
                <a:latin typeface="Arial"/>
                <a:cs typeface="Arial"/>
                <a:sym typeface="Arial"/>
              </a:rPr>
              <a:t>пилоттау</a:t>
            </a:r>
            <a:r>
              <a:rPr lang="ru-RU" sz="1500" kern="0" dirty="0">
                <a:solidFill>
                  <a:prstClr val="black"/>
                </a:solidFill>
                <a:latin typeface="Arial"/>
                <a:cs typeface="Arial"/>
                <a:sym typeface="Arial"/>
              </a:rPr>
              <a:t> </a:t>
            </a:r>
            <a:r>
              <a:rPr lang="ru-RU" sz="1500" kern="0" dirty="0" err="1">
                <a:solidFill>
                  <a:prstClr val="black"/>
                </a:solidFill>
                <a:latin typeface="Arial"/>
                <a:cs typeface="Arial"/>
                <a:sym typeface="Arial"/>
              </a:rPr>
              <a:t>және</a:t>
            </a:r>
            <a:r>
              <a:rPr lang="ru-RU" sz="1500" kern="0" dirty="0">
                <a:solidFill>
                  <a:prstClr val="black"/>
                </a:solidFill>
                <a:latin typeface="Arial"/>
                <a:cs typeface="Arial"/>
                <a:sym typeface="Arial"/>
              </a:rPr>
              <a:t> </a:t>
            </a:r>
            <a:r>
              <a:rPr lang="ru-RU" sz="1500" kern="0" dirty="0" err="1" smtClean="0">
                <a:solidFill>
                  <a:prstClr val="black"/>
                </a:solidFill>
                <a:latin typeface="Arial"/>
                <a:cs typeface="Arial"/>
                <a:sym typeface="Arial"/>
              </a:rPr>
              <a:t>пысықтау</a:t>
            </a:r>
            <a:endParaRPr sz="1500" kern="0" dirty="0">
              <a:solidFill>
                <a:srgbClr val="000000"/>
              </a:solidFill>
              <a:latin typeface="Arial"/>
              <a:cs typeface="Arial"/>
              <a:sym typeface="Arial"/>
            </a:endParaRPr>
          </a:p>
        </p:txBody>
      </p:sp>
      <p:sp>
        <p:nvSpPr>
          <p:cNvPr id="74" name="Google Shape;74;p13"/>
          <p:cNvSpPr/>
          <p:nvPr/>
        </p:nvSpPr>
        <p:spPr>
          <a:xfrm>
            <a:off x="7592410" y="2382845"/>
            <a:ext cx="2138400" cy="2462000"/>
          </a:xfrm>
          <a:prstGeom prst="rect">
            <a:avLst/>
          </a:prstGeom>
          <a:noFill/>
          <a:ln>
            <a:noFill/>
          </a:ln>
        </p:spPr>
        <p:txBody>
          <a:bodyPr spcFirstLastPara="1" wrap="square" lIns="91433" tIns="45700" rIns="91433" bIns="45700" anchor="t" anchorCtr="0">
            <a:noAutofit/>
          </a:bodyPr>
          <a:lstStyle/>
          <a:p>
            <a:pPr marL="285750" indent="-285750">
              <a:buClr>
                <a:prstClr val="black"/>
              </a:buClr>
              <a:buSzPts val="1000"/>
              <a:buFont typeface="Wingdings" panose="05000000000000000000" pitchFamily="2" charset="2"/>
              <a:buChar char="q"/>
            </a:pPr>
            <a:r>
              <a:rPr lang="ru-RU" sz="1600" kern="0" dirty="0" err="1">
                <a:solidFill>
                  <a:prstClr val="black"/>
                </a:solidFill>
                <a:latin typeface="Arial"/>
                <a:cs typeface="Arial"/>
                <a:sym typeface="Arial"/>
              </a:rPr>
              <a:t>Бақылау</a:t>
            </a:r>
            <a:r>
              <a:rPr lang="ru-RU" sz="1600" kern="0" dirty="0">
                <a:solidFill>
                  <a:prstClr val="black"/>
                </a:solidFill>
                <a:latin typeface="Arial"/>
                <a:cs typeface="Arial"/>
                <a:sym typeface="Arial"/>
              </a:rPr>
              <a:t> </a:t>
            </a:r>
            <a:r>
              <a:rPr lang="ru-RU" sz="1600" kern="0" dirty="0" err="1">
                <a:solidFill>
                  <a:prstClr val="black"/>
                </a:solidFill>
                <a:latin typeface="Arial"/>
                <a:cs typeface="Arial"/>
                <a:sym typeface="Arial"/>
              </a:rPr>
              <a:t>нәтижелерін</a:t>
            </a:r>
            <a:r>
              <a:rPr lang="ru-RU" sz="1600" kern="0" dirty="0">
                <a:solidFill>
                  <a:prstClr val="black"/>
                </a:solidFill>
                <a:latin typeface="Arial"/>
                <a:cs typeface="Arial"/>
                <a:sym typeface="Arial"/>
              </a:rPr>
              <a:t> </a:t>
            </a:r>
            <a:r>
              <a:rPr lang="ru-RU" sz="1600" kern="0" dirty="0" err="1" smtClean="0">
                <a:solidFill>
                  <a:prstClr val="black"/>
                </a:solidFill>
                <a:latin typeface="Arial"/>
                <a:cs typeface="Arial"/>
                <a:sym typeface="Arial"/>
              </a:rPr>
              <a:t>талдау</a:t>
            </a:r>
            <a:r>
              <a:rPr lang="ru-RU" sz="1600" kern="0" dirty="0" smtClean="0">
                <a:solidFill>
                  <a:prstClr val="black"/>
                </a:solidFill>
                <a:latin typeface="Arial"/>
                <a:cs typeface="Arial"/>
                <a:sym typeface="Arial"/>
              </a:rPr>
              <a:t> </a:t>
            </a:r>
            <a:endParaRPr sz="1600" kern="0" dirty="0" smtClean="0">
              <a:solidFill>
                <a:srgbClr val="000000"/>
              </a:solidFill>
              <a:latin typeface="Arial"/>
              <a:cs typeface="Arial"/>
              <a:sym typeface="Arial"/>
            </a:endParaRPr>
          </a:p>
          <a:p>
            <a:pPr marL="285750" indent="-285750">
              <a:spcBef>
                <a:spcPts val="667"/>
              </a:spcBef>
              <a:buClr>
                <a:prstClr val="black"/>
              </a:buClr>
              <a:buSzPts val="1000"/>
              <a:buFont typeface="Wingdings" panose="05000000000000000000" pitchFamily="2" charset="2"/>
              <a:buChar char="q"/>
            </a:pPr>
            <a:r>
              <a:rPr lang="kk-KZ" sz="1600" kern="0" dirty="0">
                <a:solidFill>
                  <a:prstClr val="black"/>
                </a:solidFill>
                <a:latin typeface="Arial"/>
                <a:cs typeface="Arial"/>
                <a:sym typeface="Arial"/>
              </a:rPr>
              <a:t>Пилотты жүргізу және </a:t>
            </a:r>
            <a:r>
              <a:rPr lang="kk-KZ" sz="1600" kern="0" dirty="0" smtClean="0">
                <a:solidFill>
                  <a:prstClr val="black"/>
                </a:solidFill>
                <a:latin typeface="Arial"/>
                <a:cs typeface="Arial"/>
                <a:sym typeface="Arial"/>
              </a:rPr>
              <a:t>сүйемелдеу</a:t>
            </a:r>
            <a:endParaRPr sz="1600" kern="0" dirty="0" smtClean="0">
              <a:solidFill>
                <a:srgbClr val="000000"/>
              </a:solidFill>
              <a:latin typeface="Arial"/>
              <a:cs typeface="Arial"/>
              <a:sym typeface="Arial"/>
            </a:endParaRPr>
          </a:p>
          <a:p>
            <a:pPr marL="285750" indent="-285750">
              <a:spcBef>
                <a:spcPts val="667"/>
              </a:spcBef>
              <a:buClr>
                <a:prstClr val="black"/>
              </a:buClr>
              <a:buSzPts val="1000"/>
              <a:buFont typeface="Wingdings" panose="05000000000000000000" pitchFamily="2" charset="2"/>
              <a:buChar char="q"/>
            </a:pPr>
            <a:r>
              <a:rPr lang="ru-RU" sz="1600" kern="0" dirty="0" smtClean="0">
                <a:solidFill>
                  <a:prstClr val="black"/>
                </a:solidFill>
                <a:latin typeface="Arial"/>
                <a:cs typeface="Arial"/>
                <a:sym typeface="Arial"/>
              </a:rPr>
              <a:t>Мектепке дейінгі </a:t>
            </a:r>
            <a:r>
              <a:rPr lang="ru-RU" sz="1600" kern="0" dirty="0" err="1" smtClean="0">
                <a:solidFill>
                  <a:prstClr val="black"/>
                </a:solidFill>
                <a:latin typeface="Arial"/>
                <a:cs typeface="Arial"/>
                <a:sym typeface="Arial"/>
              </a:rPr>
              <a:t>тәрбие</a:t>
            </a:r>
            <a:r>
              <a:rPr lang="ru-RU" sz="1600" kern="0" dirty="0" smtClean="0">
                <a:solidFill>
                  <a:prstClr val="black"/>
                </a:solidFill>
                <a:latin typeface="Arial"/>
                <a:cs typeface="Arial"/>
                <a:sym typeface="Arial"/>
              </a:rPr>
              <a:t> мен </a:t>
            </a:r>
            <a:r>
              <a:rPr lang="ru-RU" sz="1600" kern="0" dirty="0" err="1" smtClean="0">
                <a:solidFill>
                  <a:prstClr val="black"/>
                </a:solidFill>
                <a:latin typeface="Arial"/>
                <a:cs typeface="Arial"/>
                <a:sym typeface="Arial"/>
              </a:rPr>
              <a:t>оқыту</a:t>
            </a:r>
            <a:r>
              <a:rPr lang="ru-RU" sz="1600" kern="0" dirty="0" smtClean="0">
                <a:solidFill>
                  <a:prstClr val="black"/>
                </a:solidFill>
                <a:latin typeface="Arial"/>
                <a:cs typeface="Arial"/>
                <a:sym typeface="Arial"/>
              </a:rPr>
              <a:t> </a:t>
            </a:r>
            <a:r>
              <a:rPr lang="ru-RU" sz="1600" kern="0" dirty="0" err="1" smtClean="0">
                <a:solidFill>
                  <a:prstClr val="black"/>
                </a:solidFill>
                <a:latin typeface="Arial"/>
                <a:cs typeface="Arial"/>
                <a:sym typeface="Arial"/>
              </a:rPr>
              <a:t>сапасын</a:t>
            </a:r>
            <a:r>
              <a:rPr lang="ru-RU" sz="1600" kern="0" dirty="0" smtClean="0">
                <a:solidFill>
                  <a:prstClr val="black"/>
                </a:solidFill>
                <a:latin typeface="Arial"/>
                <a:cs typeface="Arial"/>
                <a:sym typeface="Arial"/>
              </a:rPr>
              <a:t> </a:t>
            </a:r>
            <a:r>
              <a:rPr lang="ru-RU" sz="1600" kern="0" dirty="0" err="1">
                <a:solidFill>
                  <a:prstClr val="black"/>
                </a:solidFill>
                <a:latin typeface="Arial"/>
                <a:cs typeface="Arial"/>
                <a:sym typeface="Arial"/>
              </a:rPr>
              <a:t>бағалау</a:t>
            </a:r>
            <a:r>
              <a:rPr lang="ru-RU" sz="1600" kern="0" dirty="0">
                <a:solidFill>
                  <a:prstClr val="black"/>
                </a:solidFill>
                <a:latin typeface="Arial"/>
                <a:cs typeface="Arial"/>
                <a:sym typeface="Arial"/>
              </a:rPr>
              <a:t> </a:t>
            </a:r>
            <a:r>
              <a:rPr lang="ru-RU" sz="1600" kern="0" dirty="0" err="1">
                <a:solidFill>
                  <a:prstClr val="black"/>
                </a:solidFill>
                <a:latin typeface="Arial"/>
                <a:cs typeface="Arial"/>
                <a:sym typeface="Arial"/>
              </a:rPr>
              <a:t>өлшемшарттарын</a:t>
            </a:r>
            <a:r>
              <a:rPr lang="ru-RU" sz="1600" kern="0" dirty="0">
                <a:solidFill>
                  <a:prstClr val="black"/>
                </a:solidFill>
                <a:latin typeface="Arial"/>
                <a:cs typeface="Arial"/>
                <a:sym typeface="Arial"/>
              </a:rPr>
              <a:t> </a:t>
            </a:r>
            <a:r>
              <a:rPr lang="ru-RU" sz="1600" kern="0" dirty="0" err="1">
                <a:solidFill>
                  <a:prstClr val="black"/>
                </a:solidFill>
                <a:latin typeface="Arial"/>
                <a:cs typeface="Arial"/>
                <a:sym typeface="Arial"/>
              </a:rPr>
              <a:t>әзірлеу</a:t>
            </a:r>
            <a:r>
              <a:rPr lang="ru-RU" sz="1600" kern="0" dirty="0" smtClean="0">
                <a:solidFill>
                  <a:prstClr val="black"/>
                </a:solidFill>
                <a:latin typeface="Arial"/>
                <a:cs typeface="Arial"/>
                <a:sym typeface="Arial"/>
              </a:rPr>
              <a:t>*</a:t>
            </a:r>
            <a:r>
              <a:rPr lang="ru" sz="1600" kern="0" dirty="0" smtClean="0">
                <a:solidFill>
                  <a:prstClr val="black"/>
                </a:solidFill>
                <a:latin typeface="Arial"/>
                <a:cs typeface="Arial"/>
                <a:sym typeface="Arial"/>
              </a:rPr>
              <a:t>*</a:t>
            </a:r>
            <a:r>
              <a:rPr lang="kk-KZ" sz="1600" kern="0" dirty="0" smtClean="0">
                <a:solidFill>
                  <a:srgbClr val="000000"/>
                </a:solidFill>
                <a:latin typeface="Arial"/>
                <a:cs typeface="Arial"/>
                <a:sym typeface="Arial"/>
              </a:rPr>
              <a:t>         </a:t>
            </a:r>
          </a:p>
          <a:p>
            <a:pPr marL="285750" indent="-285750">
              <a:spcBef>
                <a:spcPts val="667"/>
              </a:spcBef>
              <a:buClr>
                <a:prstClr val="black"/>
              </a:buClr>
              <a:buSzPts val="1000"/>
              <a:buFont typeface="Wingdings" panose="05000000000000000000" pitchFamily="2" charset="2"/>
              <a:buChar char="q"/>
            </a:pPr>
            <a:endParaRPr lang="kk-KZ" sz="1600" kern="0" dirty="0" smtClean="0">
              <a:solidFill>
                <a:srgbClr val="000000"/>
              </a:solidFill>
              <a:latin typeface="Arial"/>
              <a:cs typeface="Arial"/>
              <a:sym typeface="Arial"/>
            </a:endParaRPr>
          </a:p>
          <a:p>
            <a:pPr>
              <a:spcBef>
                <a:spcPts val="667"/>
              </a:spcBef>
              <a:buClr>
                <a:prstClr val="black"/>
              </a:buClr>
              <a:buSzPts val="1000"/>
            </a:pPr>
            <a:endParaRPr sz="1600" kern="0" dirty="0">
              <a:solidFill>
                <a:srgbClr val="000000"/>
              </a:solidFill>
              <a:latin typeface="Arial"/>
              <a:cs typeface="Arial"/>
              <a:sym typeface="Arial"/>
            </a:endParaRPr>
          </a:p>
        </p:txBody>
      </p:sp>
      <p:sp>
        <p:nvSpPr>
          <p:cNvPr id="75" name="Google Shape;75;p13"/>
          <p:cNvSpPr/>
          <p:nvPr/>
        </p:nvSpPr>
        <p:spPr>
          <a:xfrm>
            <a:off x="7649643" y="986494"/>
            <a:ext cx="2009200" cy="646400"/>
          </a:xfrm>
          <a:prstGeom prst="rect">
            <a:avLst/>
          </a:prstGeom>
          <a:noFill/>
          <a:ln>
            <a:noFill/>
          </a:ln>
        </p:spPr>
        <p:txBody>
          <a:bodyPr spcFirstLastPara="1" wrap="square" lIns="91433" tIns="45700" rIns="91433" bIns="45700" anchor="t" anchorCtr="0">
            <a:noAutofit/>
          </a:bodyPr>
          <a:lstStyle/>
          <a:p>
            <a:pPr marL="228594" indent="-228594">
              <a:buClr>
                <a:srgbClr val="000000"/>
              </a:buClr>
              <a:buFont typeface="Wingdings" panose="05000000000000000000" pitchFamily="2" charset="2"/>
              <a:buChar char="q"/>
            </a:pPr>
            <a:r>
              <a:rPr lang="ru" sz="1600" kern="0" dirty="0" smtClean="0">
                <a:solidFill>
                  <a:prstClr val="black"/>
                </a:solidFill>
                <a:latin typeface="Arial"/>
                <a:ea typeface="Arial"/>
                <a:cs typeface="Arial"/>
                <a:sym typeface="Arial"/>
              </a:rPr>
              <a:t> </a:t>
            </a:r>
            <a:r>
              <a:rPr lang="ru-RU" sz="1600" kern="0" dirty="0">
                <a:solidFill>
                  <a:prstClr val="black"/>
                </a:solidFill>
                <a:latin typeface="Arial"/>
                <a:ea typeface="Arial"/>
                <a:cs typeface="Arial"/>
                <a:sym typeface="Arial"/>
              </a:rPr>
              <a:t>Мектепке дейінгі </a:t>
            </a:r>
            <a:r>
              <a:rPr lang="ru-RU" sz="1600" kern="0" dirty="0" err="1">
                <a:solidFill>
                  <a:prstClr val="black"/>
                </a:solidFill>
                <a:latin typeface="Arial"/>
                <a:ea typeface="Arial"/>
                <a:cs typeface="Arial"/>
                <a:sym typeface="Arial"/>
              </a:rPr>
              <a:t>ұйым</a:t>
            </a:r>
            <a:r>
              <a:rPr lang="ru-RU" sz="1600" kern="0" dirty="0">
                <a:solidFill>
                  <a:prstClr val="black"/>
                </a:solidFill>
                <a:latin typeface="Arial"/>
                <a:ea typeface="Arial"/>
                <a:cs typeface="Arial"/>
                <a:sym typeface="Arial"/>
              </a:rPr>
              <a:t> </a:t>
            </a:r>
            <a:r>
              <a:rPr lang="ru-RU" sz="1600" kern="0" dirty="0" err="1">
                <a:solidFill>
                  <a:prstClr val="black"/>
                </a:solidFill>
                <a:latin typeface="Arial"/>
                <a:ea typeface="Arial"/>
                <a:cs typeface="Arial"/>
                <a:sym typeface="Arial"/>
              </a:rPr>
              <a:t>педагогтерінің</a:t>
            </a:r>
            <a:r>
              <a:rPr lang="ru-RU" sz="1600" kern="0" dirty="0">
                <a:solidFill>
                  <a:prstClr val="black"/>
                </a:solidFill>
                <a:latin typeface="Arial"/>
                <a:ea typeface="Arial"/>
                <a:cs typeface="Arial"/>
                <a:sym typeface="Arial"/>
              </a:rPr>
              <a:t> </a:t>
            </a:r>
            <a:r>
              <a:rPr lang="ru-RU" sz="1600" kern="0" dirty="0" err="1">
                <a:solidFill>
                  <a:prstClr val="black"/>
                </a:solidFill>
                <a:latin typeface="Arial"/>
                <a:ea typeface="Arial"/>
                <a:cs typeface="Arial"/>
                <a:sym typeface="Arial"/>
              </a:rPr>
              <a:t>практикасын</a:t>
            </a:r>
            <a:r>
              <a:rPr lang="ru-RU" sz="1600" kern="0" dirty="0">
                <a:solidFill>
                  <a:prstClr val="black"/>
                </a:solidFill>
                <a:latin typeface="Arial"/>
                <a:ea typeface="Arial"/>
                <a:cs typeface="Arial"/>
                <a:sym typeface="Arial"/>
              </a:rPr>
              <a:t> </a:t>
            </a:r>
            <a:r>
              <a:rPr lang="ru-RU" sz="1600" kern="0" dirty="0" err="1" smtClean="0">
                <a:solidFill>
                  <a:prstClr val="black"/>
                </a:solidFill>
                <a:latin typeface="Arial"/>
                <a:ea typeface="Arial"/>
                <a:cs typeface="Arial"/>
                <a:sym typeface="Arial"/>
              </a:rPr>
              <a:t>зерделеу</a:t>
            </a:r>
            <a:endParaRPr sz="1600" kern="0" dirty="0">
              <a:solidFill>
                <a:srgbClr val="000000"/>
              </a:solidFill>
              <a:latin typeface="Arial"/>
              <a:cs typeface="Arial"/>
              <a:sym typeface="Arial"/>
            </a:endParaRPr>
          </a:p>
        </p:txBody>
      </p:sp>
      <p:sp>
        <p:nvSpPr>
          <p:cNvPr id="2" name="Стрелка вниз 1"/>
          <p:cNvSpPr/>
          <p:nvPr/>
        </p:nvSpPr>
        <p:spPr>
          <a:xfrm>
            <a:off x="3063745" y="5660802"/>
            <a:ext cx="2191109" cy="48324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Google Shape;54;p13"/>
          <p:cNvSpPr/>
          <p:nvPr/>
        </p:nvSpPr>
        <p:spPr>
          <a:xfrm>
            <a:off x="9906400" y="762392"/>
            <a:ext cx="2175600" cy="4927085"/>
          </a:xfrm>
          <a:prstGeom prst="rect">
            <a:avLst/>
          </a:prstGeom>
          <a:solidFill>
            <a:srgbClr val="E1EFD8">
              <a:alpha val="25880"/>
            </a:srgbClr>
          </a:solidFill>
          <a:ln>
            <a:noFill/>
          </a:ln>
        </p:spPr>
        <p:txBody>
          <a:bodyPr spcFirstLastPara="1" wrap="square" lIns="91433" tIns="45700" rIns="91433" bIns="45700" anchor="ctr" anchorCtr="0">
            <a:noAutofit/>
          </a:bodyPr>
          <a:lstStyle/>
          <a:p>
            <a:pPr algn="ctr">
              <a:buClr>
                <a:srgbClr val="000000"/>
              </a:buClr>
              <a:buFont typeface="Arial"/>
              <a:buNone/>
            </a:pPr>
            <a:endParaRPr kern="0">
              <a:solidFill>
                <a:prstClr val="white"/>
              </a:solidFill>
              <a:ea typeface="Calibri"/>
              <a:cs typeface="Calibri"/>
              <a:sym typeface="Calibri"/>
            </a:endParaRPr>
          </a:p>
        </p:txBody>
      </p:sp>
      <p:sp>
        <p:nvSpPr>
          <p:cNvPr id="17" name="Google Shape;54;p13"/>
          <p:cNvSpPr/>
          <p:nvPr/>
        </p:nvSpPr>
        <p:spPr>
          <a:xfrm>
            <a:off x="3021962" y="904179"/>
            <a:ext cx="2175600" cy="4757621"/>
          </a:xfrm>
          <a:prstGeom prst="rect">
            <a:avLst/>
          </a:prstGeom>
          <a:solidFill>
            <a:srgbClr val="E1EFD8">
              <a:alpha val="25880"/>
            </a:srgbClr>
          </a:solidFill>
          <a:ln>
            <a:noFill/>
          </a:ln>
        </p:spPr>
        <p:txBody>
          <a:bodyPr spcFirstLastPara="1" wrap="square" lIns="91433" tIns="45700" rIns="91433" bIns="45700" anchor="ctr" anchorCtr="0">
            <a:noAutofit/>
          </a:bodyPr>
          <a:lstStyle/>
          <a:p>
            <a:pPr algn="ctr">
              <a:buClr>
                <a:srgbClr val="000000"/>
              </a:buClr>
              <a:buFont typeface="Arial"/>
              <a:buNone/>
            </a:pPr>
            <a:endParaRPr kern="0">
              <a:solidFill>
                <a:prstClr val="white"/>
              </a:solidFill>
              <a:ea typeface="Calibri"/>
              <a:cs typeface="Calibri"/>
              <a:sym typeface="Calibri"/>
            </a:endParaRPr>
          </a:p>
        </p:txBody>
      </p:sp>
    </p:spTree>
    <p:extLst>
      <p:ext uri="{BB962C8B-B14F-4D97-AF65-F5344CB8AC3E}">
        <p14:creationId xmlns:p14="http://schemas.microsoft.com/office/powerpoint/2010/main" val="371489923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65690" y="1253331"/>
            <a:ext cx="12060620" cy="4351338"/>
          </a:xfrm>
        </p:spPr>
        <p:txBody>
          <a:bodyPr>
            <a:normAutofit/>
          </a:bodyPr>
          <a:lstStyle/>
          <a:p>
            <a:pPr marL="685800" indent="-457200" algn="just">
              <a:lnSpc>
                <a:spcPct val="107000"/>
              </a:lnSpc>
              <a:spcAft>
                <a:spcPts val="800"/>
              </a:spcAft>
              <a:buFont typeface="Wingdings" panose="05000000000000000000" pitchFamily="2" charset="2"/>
              <a:buChar char="q"/>
              <a:tabLst>
                <a:tab pos="5850890" algn="l"/>
              </a:tabLst>
            </a:pPr>
            <a:r>
              <a:rPr lang="kk-KZ" sz="3200" b="1" u="sng" dirty="0" smtClean="0">
                <a:effectLst/>
                <a:latin typeface="Arial" panose="020B0604020202020204" pitchFamily="34" charset="0"/>
                <a:ea typeface="Calibri" panose="020F0502020204030204" pitchFamily="34" charset="0"/>
                <a:cs typeface="Arial" panose="020B0604020202020204" pitchFamily="34" charset="0"/>
              </a:rPr>
              <a:t>Мектепке дейінгі тәрбие мен оқытудың мақсаты</a:t>
            </a:r>
            <a:r>
              <a:rPr lang="kk-KZ" sz="3200" dirty="0" smtClean="0">
                <a:latin typeface="Arial" panose="020B0604020202020204" pitchFamily="34" charset="0"/>
                <a:ea typeface="Calibri" panose="020F0502020204030204" pitchFamily="34" charset="0"/>
                <a:cs typeface="Arial" panose="020B0604020202020204" pitchFamily="34" charset="0"/>
              </a:rPr>
              <a:t>             әр </a:t>
            </a:r>
            <a:r>
              <a:rPr lang="kk-KZ" sz="3200" dirty="0">
                <a:latin typeface="Arial" panose="020B0604020202020204" pitchFamily="34" charset="0"/>
                <a:ea typeface="Calibri" panose="020F0502020204030204" pitchFamily="34" charset="0"/>
                <a:cs typeface="Arial" panose="020B0604020202020204" pitchFamily="34" charset="0"/>
              </a:rPr>
              <a:t>баланың қызығушылықтарын, ерекшеліктері мен қажеттіліктерін ескере отырып, жалпы адами және ұлттық құндылықтар негізінде оларды толыққанды дамыту мен әлеуетін </a:t>
            </a:r>
            <a:r>
              <a:rPr lang="kk-KZ" sz="3200" dirty="0" smtClean="0">
                <a:latin typeface="Arial" panose="020B0604020202020204" pitchFamily="34" charset="0"/>
                <a:ea typeface="Calibri" panose="020F0502020204030204" pitchFamily="34" charset="0"/>
                <a:cs typeface="Arial" panose="020B0604020202020204" pitchFamily="34" charset="0"/>
              </a:rPr>
              <a:t>ашу</a:t>
            </a:r>
            <a:endParaRPr lang="kk-KZ" sz="3200" dirty="0">
              <a:effectLst/>
              <a:latin typeface="Arial" panose="020B0604020202020204" pitchFamily="34" charset="0"/>
              <a:ea typeface="Calibri" panose="020F0502020204030204" pitchFamily="34" charset="0"/>
              <a:cs typeface="Arial" panose="020B0604020202020204" pitchFamily="34" charset="0"/>
            </a:endParaRPr>
          </a:p>
          <a:p>
            <a:pPr marL="685800" indent="-457200" algn="just">
              <a:lnSpc>
                <a:spcPct val="107000"/>
              </a:lnSpc>
              <a:spcAft>
                <a:spcPts val="800"/>
              </a:spcAft>
              <a:buFont typeface="Wingdings" panose="05000000000000000000" pitchFamily="2" charset="2"/>
              <a:buChar char="q"/>
              <a:tabLst>
                <a:tab pos="5850890" algn="l"/>
              </a:tabLst>
            </a:pPr>
            <a:endParaRPr lang="x-none" sz="3200" dirty="0">
              <a:effectLst/>
              <a:latin typeface="Arial" panose="020B0604020202020204" pitchFamily="34" charset="0"/>
              <a:ea typeface="Calibri" panose="020F0502020204030204" pitchFamily="34" charset="0"/>
              <a:cs typeface="Arial" panose="020B0604020202020204" pitchFamily="34" charset="0"/>
            </a:endParaRPr>
          </a:p>
          <a:p>
            <a:endParaRPr lang="ru-RU" sz="3200" dirty="0">
              <a:latin typeface="Arial" panose="020B0604020202020204" pitchFamily="34" charset="0"/>
              <a:cs typeface="Arial" panose="020B0604020202020204" pitchFamily="34" charset="0"/>
            </a:endParaRPr>
          </a:p>
        </p:txBody>
      </p:sp>
      <p:sp>
        <p:nvSpPr>
          <p:cNvPr id="5" name="Номер слайда 4"/>
          <p:cNvSpPr>
            <a:spLocks noGrp="1"/>
          </p:cNvSpPr>
          <p:nvPr>
            <p:ph type="sldNum" sz="quarter" idx="12"/>
          </p:nvPr>
        </p:nvSpPr>
        <p:spPr/>
        <p:txBody>
          <a:bodyPr/>
          <a:lstStyle/>
          <a:p>
            <a:fld id="{D60AA196-378B-4E34-85CE-A28CFE21B26D}" type="slidenum">
              <a:rPr lang="ru-RU" smtClean="0">
                <a:solidFill>
                  <a:prstClr val="black">
                    <a:tint val="75000"/>
                  </a:prstClr>
                </a:solidFill>
              </a:rPr>
              <a:pPr/>
              <a:t>4</a:t>
            </a:fld>
            <a:endParaRPr lang="ru-RU">
              <a:solidFill>
                <a:prstClr val="black">
                  <a:tint val="75000"/>
                </a:prstClr>
              </a:solidFill>
            </a:endParaRPr>
          </a:p>
        </p:txBody>
      </p:sp>
      <p:pic>
        <p:nvPicPr>
          <p:cNvPr id="6" name="Рисунок 5">
            <a:extLst>
              <a:ext uri="{FF2B5EF4-FFF2-40B4-BE49-F238E27FC236}">
                <a16:creationId xmlns:a16="http://schemas.microsoft.com/office/drawing/2014/main" xmlns="" id="{79150640-918A-2DB4-0413-4ABF058BED60}"/>
              </a:ext>
            </a:extLst>
          </p:cNvPr>
          <p:cNvPicPr>
            <a:picLocks noChangeAspect="1"/>
          </p:cNvPicPr>
          <p:nvPr/>
        </p:nvPicPr>
        <p:blipFill>
          <a:blip r:embed="rId2"/>
          <a:stretch>
            <a:fillRect/>
          </a:stretch>
        </p:blipFill>
        <p:spPr>
          <a:xfrm>
            <a:off x="8160981" y="3862608"/>
            <a:ext cx="3422381" cy="2270178"/>
          </a:xfrm>
          <a:prstGeom prst="rect">
            <a:avLst/>
          </a:prstGeom>
        </p:spPr>
      </p:pic>
    </p:spTree>
    <p:extLst>
      <p:ext uri="{BB962C8B-B14F-4D97-AF65-F5344CB8AC3E}">
        <p14:creationId xmlns:p14="http://schemas.microsoft.com/office/powerpoint/2010/main" val="57825317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xmlns="" id="{46CE6492-63A8-1569-F338-D1434BA006D1}"/>
              </a:ext>
            </a:extLst>
          </p:cNvPr>
          <p:cNvSpPr/>
          <p:nvPr/>
        </p:nvSpPr>
        <p:spPr>
          <a:xfrm>
            <a:off x="378372" y="819807"/>
            <a:ext cx="11508828" cy="5707117"/>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3" name="Объект 2">
            <a:extLst>
              <a:ext uri="{FF2B5EF4-FFF2-40B4-BE49-F238E27FC236}">
                <a16:creationId xmlns:a16="http://schemas.microsoft.com/office/drawing/2014/main" xmlns="" id="{697FDDB3-D861-AD3A-6FE9-FC10EF830433}"/>
              </a:ext>
            </a:extLst>
          </p:cNvPr>
          <p:cNvSpPr>
            <a:spLocks noGrp="1"/>
          </p:cNvSpPr>
          <p:nvPr>
            <p:ph idx="1"/>
          </p:nvPr>
        </p:nvSpPr>
        <p:spPr>
          <a:xfrm>
            <a:off x="115614" y="231118"/>
            <a:ext cx="11771586" cy="6490357"/>
          </a:xfrm>
        </p:spPr>
        <p:txBody>
          <a:bodyPr>
            <a:noAutofit/>
          </a:bodyPr>
          <a:lstStyle/>
          <a:p>
            <a:pPr indent="0" algn="just">
              <a:lnSpc>
                <a:spcPct val="107000"/>
              </a:lnSpc>
              <a:spcAft>
                <a:spcPts val="800"/>
              </a:spcAft>
              <a:buNone/>
              <a:tabLst>
                <a:tab pos="5850890" algn="l"/>
              </a:tabLst>
            </a:pPr>
            <a:r>
              <a:rPr lang="kk-KZ" sz="2400" b="1" u="sng" dirty="0" smtClean="0">
                <a:latin typeface="Arial" panose="020B0604020202020204" pitchFamily="34" charset="0"/>
                <a:ea typeface="Calibri" panose="020F0502020204030204" pitchFamily="34" charset="0"/>
                <a:cs typeface="Arial" panose="020B0604020202020204" pitchFamily="34" charset="0"/>
              </a:rPr>
              <a:t>Негізгі міндеттер: </a:t>
            </a:r>
            <a:endParaRPr lang="x-none" sz="2400" b="1" u="sng" dirty="0">
              <a:effectLst/>
              <a:latin typeface="Arial" panose="020B0604020202020204" pitchFamily="34" charset="0"/>
              <a:ea typeface="Calibri" panose="020F0502020204030204" pitchFamily="34" charset="0"/>
              <a:cs typeface="Arial" panose="020B0604020202020204" pitchFamily="34" charset="0"/>
            </a:endParaRPr>
          </a:p>
          <a:p>
            <a:pPr marL="571500" indent="-342900" algn="just">
              <a:lnSpc>
                <a:spcPct val="107000"/>
              </a:lnSpc>
              <a:spcAft>
                <a:spcPts val="800"/>
              </a:spcAft>
              <a:buFont typeface="Wingdings" panose="05000000000000000000" pitchFamily="2" charset="2"/>
              <a:buChar char="q"/>
              <a:tabLst>
                <a:tab pos="5850890" algn="l"/>
              </a:tabLst>
            </a:pPr>
            <a:r>
              <a:rPr lang="kk-KZ" sz="2000" dirty="0" smtClean="0">
                <a:latin typeface="Arial" panose="020B0604020202020204" pitchFamily="34" charset="0"/>
                <a:ea typeface="Calibri" panose="020F0502020204030204" pitchFamily="34" charset="0"/>
                <a:cs typeface="Arial" panose="020B0604020202020204" pitchFamily="34" charset="0"/>
              </a:rPr>
              <a:t>әр </a:t>
            </a:r>
            <a:r>
              <a:rPr lang="kk-KZ" sz="2000" dirty="0">
                <a:latin typeface="Arial" panose="020B0604020202020204" pitchFamily="34" charset="0"/>
                <a:ea typeface="Calibri" panose="020F0502020204030204" pitchFamily="34" charset="0"/>
                <a:cs typeface="Arial" panose="020B0604020202020204" pitchFamily="34" charset="0"/>
              </a:rPr>
              <a:t>баланың жеке қабілеттері мен қажеттіліктерін ескере отырып, жайлы дамытушы қауіпсіз білім беру ортасын, оның ішінде инклюзивті орта құру;</a:t>
            </a:r>
            <a:endParaRPr lang="x-none" sz="2000" dirty="0">
              <a:effectLst/>
              <a:latin typeface="Arial" panose="020B0604020202020204" pitchFamily="34" charset="0"/>
              <a:ea typeface="Calibri" panose="020F0502020204030204" pitchFamily="34" charset="0"/>
              <a:cs typeface="Arial" panose="020B0604020202020204" pitchFamily="34" charset="0"/>
            </a:endParaRPr>
          </a:p>
          <a:p>
            <a:pPr marL="571500" indent="-342900" algn="just">
              <a:lnSpc>
                <a:spcPct val="107000"/>
              </a:lnSpc>
              <a:spcAft>
                <a:spcPts val="800"/>
              </a:spcAft>
              <a:buFont typeface="Wingdings" panose="05000000000000000000" pitchFamily="2" charset="2"/>
              <a:buChar char="q"/>
              <a:tabLst>
                <a:tab pos="5850890" algn="l"/>
              </a:tabLst>
            </a:pPr>
            <a:r>
              <a:rPr lang="kk-KZ" sz="2000" dirty="0" smtClean="0">
                <a:latin typeface="Arial" panose="020B0604020202020204" pitchFamily="34" charset="0"/>
                <a:ea typeface="Calibri" panose="020F0502020204030204" pitchFamily="34" charset="0"/>
                <a:cs typeface="Arial" panose="020B0604020202020204" pitchFamily="34" charset="0"/>
              </a:rPr>
              <a:t>балалардың </a:t>
            </a:r>
            <a:r>
              <a:rPr lang="kk-KZ" sz="2000" dirty="0">
                <a:latin typeface="Arial" panose="020B0604020202020204" pitchFamily="34" charset="0"/>
                <a:ea typeface="Calibri" panose="020F0502020204030204" pitchFamily="34" charset="0"/>
                <a:cs typeface="Arial" panose="020B0604020202020204" pitchFamily="34" charset="0"/>
              </a:rPr>
              <a:t>өмірін қорғау және денсаулығын нығайту, салауатты өмір салты негіздерін, қауіпсіз өмір сүру дағдыларын қалыптастыру; </a:t>
            </a:r>
            <a:endParaRPr lang="x-none" sz="2000" dirty="0">
              <a:effectLst/>
              <a:latin typeface="Arial" panose="020B0604020202020204" pitchFamily="34" charset="0"/>
              <a:ea typeface="Calibri" panose="020F0502020204030204" pitchFamily="34" charset="0"/>
              <a:cs typeface="Arial" panose="020B0604020202020204" pitchFamily="34" charset="0"/>
            </a:endParaRPr>
          </a:p>
          <a:p>
            <a:pPr marL="571500" indent="-342900" algn="just">
              <a:lnSpc>
                <a:spcPct val="107000"/>
              </a:lnSpc>
              <a:spcAft>
                <a:spcPts val="800"/>
              </a:spcAft>
              <a:buFont typeface="Wingdings" panose="05000000000000000000" pitchFamily="2" charset="2"/>
              <a:buChar char="q"/>
              <a:tabLst>
                <a:tab pos="5850890" algn="l"/>
              </a:tabLst>
            </a:pPr>
            <a:r>
              <a:rPr lang="kk-KZ" sz="2000" dirty="0" smtClean="0">
                <a:latin typeface="Arial" panose="020B0604020202020204" pitchFamily="34" charset="0"/>
                <a:ea typeface="Calibri" panose="020F0502020204030204" pitchFamily="34" charset="0"/>
                <a:cs typeface="Arial" panose="020B0604020202020204" pitchFamily="34" charset="0"/>
              </a:rPr>
              <a:t>тәрбиеленушілердің </a:t>
            </a:r>
            <a:r>
              <a:rPr lang="kk-KZ" sz="2000" dirty="0">
                <a:latin typeface="Arial" panose="020B0604020202020204" pitchFamily="34" charset="0"/>
                <a:ea typeface="Calibri" panose="020F0502020204030204" pitchFamily="34" charset="0"/>
                <a:cs typeface="Arial" panose="020B0604020202020204" pitchFamily="34" charset="0"/>
              </a:rPr>
              <a:t>қимыл-қозғалыс, бейімделу, коммуникативтік, эмоционалдық, әлеуметтік, когнитивтік дағдыларын қалыптастыру;</a:t>
            </a:r>
            <a:endParaRPr lang="x-none" sz="2000" dirty="0">
              <a:effectLst/>
              <a:latin typeface="Arial" panose="020B0604020202020204" pitchFamily="34" charset="0"/>
              <a:ea typeface="Calibri" panose="020F0502020204030204" pitchFamily="34" charset="0"/>
              <a:cs typeface="Arial" panose="020B0604020202020204" pitchFamily="34" charset="0"/>
            </a:endParaRPr>
          </a:p>
          <a:p>
            <a:pPr marL="571500" indent="-342900" algn="just">
              <a:lnSpc>
                <a:spcPct val="107000"/>
              </a:lnSpc>
              <a:spcAft>
                <a:spcPts val="800"/>
              </a:spcAft>
              <a:buFont typeface="Wingdings" panose="05000000000000000000" pitchFamily="2" charset="2"/>
              <a:buChar char="q"/>
              <a:tabLst>
                <a:tab pos="5850890" algn="l"/>
              </a:tabLst>
            </a:pPr>
            <a:r>
              <a:rPr lang="kk-KZ" sz="2000" dirty="0" smtClean="0">
                <a:latin typeface="Arial" panose="020B0604020202020204" pitchFamily="34" charset="0"/>
                <a:ea typeface="Calibri" panose="020F0502020204030204" pitchFamily="34" charset="0"/>
                <a:cs typeface="Arial" panose="020B0604020202020204" pitchFamily="34" charset="0"/>
              </a:rPr>
              <a:t>Отанды</a:t>
            </a:r>
            <a:r>
              <a:rPr lang="kk-KZ" sz="2000" dirty="0">
                <a:latin typeface="Arial" panose="020B0604020202020204" pitchFamily="34" charset="0"/>
                <a:ea typeface="Calibri" panose="020F0502020204030204" pitchFamily="34" charset="0"/>
                <a:cs typeface="Arial" panose="020B0604020202020204" pitchFamily="34" charset="0"/>
              </a:rPr>
              <a:t>, ана тілін сүюге, ұлттық бірегейлік пен азаматтық негіздеріне және патриотизмге баулу; </a:t>
            </a:r>
            <a:endParaRPr lang="x-none" sz="2000" dirty="0">
              <a:effectLst/>
              <a:latin typeface="Arial" panose="020B0604020202020204" pitchFamily="34" charset="0"/>
              <a:ea typeface="Calibri" panose="020F0502020204030204" pitchFamily="34" charset="0"/>
              <a:cs typeface="Arial" panose="020B0604020202020204" pitchFamily="34" charset="0"/>
            </a:endParaRPr>
          </a:p>
          <a:p>
            <a:pPr marL="571500" indent="-342900" algn="just">
              <a:lnSpc>
                <a:spcPct val="107000"/>
              </a:lnSpc>
              <a:spcAft>
                <a:spcPts val="800"/>
              </a:spcAft>
              <a:buFont typeface="Wingdings" panose="05000000000000000000" pitchFamily="2" charset="2"/>
              <a:buChar char="q"/>
              <a:tabLst>
                <a:tab pos="5850890" algn="l"/>
              </a:tabLst>
            </a:pPr>
            <a:r>
              <a:rPr lang="kk-KZ" sz="2000" dirty="0" smtClean="0">
                <a:latin typeface="Arial" panose="020B0604020202020204" pitchFamily="34" charset="0"/>
                <a:ea typeface="Calibri" panose="020F0502020204030204" pitchFamily="34" charset="0"/>
                <a:cs typeface="Arial" panose="020B0604020202020204" pitchFamily="34" charset="0"/>
              </a:rPr>
              <a:t>баланың </a:t>
            </a:r>
            <a:r>
              <a:rPr lang="kk-KZ" sz="2000" dirty="0">
                <a:latin typeface="Arial" panose="020B0604020202020204" pitchFamily="34" charset="0"/>
                <a:ea typeface="Calibri" panose="020F0502020204030204" pitchFamily="34" charset="0"/>
                <a:cs typeface="Arial" panose="020B0604020202020204" pitchFamily="34" charset="0"/>
              </a:rPr>
              <a:t>мектепте оқуға физикалық, психологиялық, эмоционалдық, әлеуметтік дайындығын қалыптастыру және тең бастапқы мүмкіндіктер беру.</a:t>
            </a:r>
            <a:endParaRPr lang="x-none" sz="2000" dirty="0">
              <a:effectLst/>
              <a:latin typeface="Arial" panose="020B0604020202020204" pitchFamily="34" charset="0"/>
              <a:ea typeface="Calibri" panose="020F0502020204030204" pitchFamily="34" charset="0"/>
              <a:cs typeface="Arial" panose="020B0604020202020204" pitchFamily="34" charset="0"/>
            </a:endParaRPr>
          </a:p>
          <a:p>
            <a:pPr>
              <a:buFont typeface="Wingdings" panose="05000000000000000000" pitchFamily="2" charset="2"/>
              <a:buChar char="q"/>
            </a:pPr>
            <a:endParaRPr lang="x-none" sz="2000" dirty="0">
              <a:latin typeface="Arial" panose="020B0604020202020204" pitchFamily="34" charset="0"/>
              <a:cs typeface="Arial" panose="020B0604020202020204" pitchFamily="34" charset="0"/>
            </a:endParaRPr>
          </a:p>
        </p:txBody>
      </p:sp>
      <p:sp>
        <p:nvSpPr>
          <p:cNvPr id="5" name="Номер слайда 4">
            <a:extLst>
              <a:ext uri="{FF2B5EF4-FFF2-40B4-BE49-F238E27FC236}">
                <a16:creationId xmlns:a16="http://schemas.microsoft.com/office/drawing/2014/main" xmlns="" id="{FE70B59F-6E38-9E0A-7758-99839F5D8623}"/>
              </a:ext>
            </a:extLst>
          </p:cNvPr>
          <p:cNvSpPr>
            <a:spLocks noGrp="1"/>
          </p:cNvSpPr>
          <p:nvPr>
            <p:ph type="sldNum" sz="quarter" idx="12"/>
          </p:nvPr>
        </p:nvSpPr>
        <p:spPr/>
        <p:txBody>
          <a:bodyPr/>
          <a:lstStyle/>
          <a:p>
            <a:fld id="{D60AA196-378B-4E34-85CE-A28CFE21B26D}" type="slidenum">
              <a:rPr lang="ru-RU" smtClean="0">
                <a:solidFill>
                  <a:prstClr val="black">
                    <a:tint val="75000"/>
                  </a:prstClr>
                </a:solidFill>
              </a:rPr>
              <a:pPr/>
              <a:t>5</a:t>
            </a:fld>
            <a:endParaRPr lang="ru-RU">
              <a:solidFill>
                <a:prstClr val="black">
                  <a:tint val="75000"/>
                </a:prstClr>
              </a:solidFill>
            </a:endParaRPr>
          </a:p>
        </p:txBody>
      </p:sp>
    </p:spTree>
    <p:extLst>
      <p:ext uri="{BB962C8B-B14F-4D97-AF65-F5344CB8AC3E}">
        <p14:creationId xmlns:p14="http://schemas.microsoft.com/office/powerpoint/2010/main" val="39827498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DCF0C577-C9C6-3D79-9853-6AB67C08604D}"/>
              </a:ext>
            </a:extLst>
          </p:cNvPr>
          <p:cNvSpPr>
            <a:spLocks noGrp="1"/>
          </p:cNvSpPr>
          <p:nvPr>
            <p:ph idx="1"/>
          </p:nvPr>
        </p:nvSpPr>
        <p:spPr>
          <a:xfrm>
            <a:off x="262759" y="136525"/>
            <a:ext cx="11666482" cy="6584950"/>
          </a:xfrm>
        </p:spPr>
        <p:txBody>
          <a:bodyPr>
            <a:noAutofit/>
          </a:bodyPr>
          <a:lstStyle/>
          <a:p>
            <a:pPr indent="0" algn="just">
              <a:lnSpc>
                <a:spcPct val="107000"/>
              </a:lnSpc>
              <a:spcAft>
                <a:spcPts val="800"/>
              </a:spcAft>
              <a:buNone/>
              <a:tabLst>
                <a:tab pos="5850890" algn="l"/>
              </a:tabLst>
            </a:pPr>
            <a:r>
              <a:rPr lang="kk-KZ" b="1" dirty="0" smtClean="0">
                <a:latin typeface="Arial" panose="020B0604020202020204" pitchFamily="34" charset="0"/>
                <a:ea typeface="Calibri" panose="020F0502020204030204" pitchFamily="34" charset="0"/>
                <a:cs typeface="Arial" panose="020B0604020202020204" pitchFamily="34" charset="0"/>
              </a:rPr>
              <a:t>Педагогтерге </a:t>
            </a:r>
            <a:r>
              <a:rPr lang="kk-KZ" b="1" dirty="0">
                <a:latin typeface="Arial" panose="020B0604020202020204" pitchFamily="34" charset="0"/>
                <a:ea typeface="Calibri" panose="020F0502020204030204" pitchFamily="34" charset="0"/>
                <a:cs typeface="Arial" panose="020B0604020202020204" pitchFamily="34" charset="0"/>
              </a:rPr>
              <a:t>келесі қағидаларды назарда ұстау ұсынылады: </a:t>
            </a:r>
            <a:endParaRPr lang="x-none" sz="2400" b="1" dirty="0">
              <a:effectLst/>
              <a:latin typeface="Arial" panose="020B0604020202020204" pitchFamily="34" charset="0"/>
              <a:ea typeface="Calibri" panose="020F0502020204030204" pitchFamily="34" charset="0"/>
              <a:cs typeface="Arial" panose="020B0604020202020204" pitchFamily="34" charset="0"/>
            </a:endParaRPr>
          </a:p>
          <a:p>
            <a:pPr marL="685800" indent="-457200" algn="just">
              <a:lnSpc>
                <a:spcPct val="107000"/>
              </a:lnSpc>
              <a:spcAft>
                <a:spcPts val="800"/>
              </a:spcAft>
              <a:buFont typeface="Wingdings" panose="05000000000000000000" pitchFamily="2" charset="2"/>
              <a:buChar char="q"/>
              <a:tabLst>
                <a:tab pos="5850890" algn="l"/>
              </a:tabLst>
            </a:pPr>
            <a:r>
              <a:rPr lang="kk-KZ" dirty="0" smtClean="0">
                <a:effectLst/>
                <a:latin typeface="Arial" panose="020B0604020202020204" pitchFamily="34" charset="0"/>
                <a:ea typeface="Calibri" panose="020F0502020204030204" pitchFamily="34" charset="0"/>
                <a:cs typeface="Arial" panose="020B0604020202020204" pitchFamily="34" charset="0"/>
              </a:rPr>
              <a:t> ойын арқылы оқыту</a:t>
            </a:r>
            <a:endParaRPr lang="x-none" dirty="0">
              <a:effectLst/>
              <a:latin typeface="Arial" panose="020B0604020202020204" pitchFamily="34" charset="0"/>
              <a:ea typeface="Calibri" panose="020F0502020204030204" pitchFamily="34" charset="0"/>
              <a:cs typeface="Arial" panose="020B0604020202020204" pitchFamily="34" charset="0"/>
            </a:endParaRPr>
          </a:p>
          <a:p>
            <a:pPr marL="685800" indent="-457200" algn="just">
              <a:lnSpc>
                <a:spcPct val="107000"/>
              </a:lnSpc>
              <a:spcAft>
                <a:spcPts val="800"/>
              </a:spcAft>
              <a:buFont typeface="Wingdings" panose="05000000000000000000" pitchFamily="2" charset="2"/>
              <a:buChar char="q"/>
              <a:tabLst>
                <a:tab pos="5850890" algn="l"/>
              </a:tabLst>
            </a:pPr>
            <a:r>
              <a:rPr lang="kk-KZ" dirty="0" smtClean="0">
                <a:latin typeface="Arial" panose="020B0604020202020204" pitchFamily="34" charset="0"/>
                <a:ea typeface="Calibri" panose="020F0502020204030204" pitchFamily="34" charset="0"/>
                <a:cs typeface="Arial" panose="020B0604020202020204" pitchFamily="34" charset="0"/>
              </a:rPr>
              <a:t>түрлі </a:t>
            </a:r>
            <a:r>
              <a:rPr lang="kk-KZ" dirty="0">
                <a:latin typeface="Arial" panose="020B0604020202020204" pitchFamily="34" charset="0"/>
                <a:ea typeface="Calibri" panose="020F0502020204030204" pitchFamily="34" charset="0"/>
                <a:cs typeface="Arial" panose="020B0604020202020204" pitchFamily="34" charset="0"/>
              </a:rPr>
              <a:t>балалар әрекетін </a:t>
            </a:r>
            <a:r>
              <a:rPr lang="kk-KZ" dirty="0" smtClean="0">
                <a:latin typeface="Arial" panose="020B0604020202020204" pitchFamily="34" charset="0"/>
                <a:ea typeface="Calibri" panose="020F0502020204030204" pitchFamily="34" charset="0"/>
                <a:cs typeface="Arial" panose="020B0604020202020204" pitchFamily="34" charset="0"/>
              </a:rPr>
              <a:t>кіріктіру </a:t>
            </a:r>
            <a:r>
              <a:rPr lang="kk-KZ" dirty="0">
                <a:latin typeface="Arial" panose="020B0604020202020204" pitchFamily="34" charset="0"/>
                <a:ea typeface="Calibri" panose="020F0502020204030204" pitchFamily="34" charset="0"/>
                <a:cs typeface="Arial" panose="020B0604020202020204" pitchFamily="34" charset="0"/>
              </a:rPr>
              <a:t>арқылы </a:t>
            </a:r>
            <a:r>
              <a:rPr lang="kk-KZ" dirty="0" smtClean="0">
                <a:latin typeface="Arial" panose="020B0604020202020204" pitchFamily="34" charset="0"/>
                <a:ea typeface="Calibri" panose="020F0502020204030204" pitchFamily="34" charset="0"/>
                <a:cs typeface="Arial" panose="020B0604020202020204" pitchFamily="34" charset="0"/>
              </a:rPr>
              <a:t> </a:t>
            </a:r>
            <a:r>
              <a:rPr lang="kk-KZ" dirty="0">
                <a:latin typeface="Arial" panose="020B0604020202020204" pitchFamily="34" charset="0"/>
                <a:ea typeface="Calibri" panose="020F0502020204030204" pitchFamily="34" charset="0"/>
                <a:cs typeface="Arial" panose="020B0604020202020204" pitchFamily="34" charset="0"/>
              </a:rPr>
              <a:t>балаларды </a:t>
            </a:r>
            <a:r>
              <a:rPr lang="kk-KZ" dirty="0" smtClean="0">
                <a:latin typeface="Arial" panose="020B0604020202020204" pitchFamily="34" charset="0"/>
                <a:ea typeface="Calibri" panose="020F0502020204030204" pitchFamily="34" charset="0"/>
                <a:cs typeface="Arial" panose="020B0604020202020204" pitchFamily="34" charset="0"/>
              </a:rPr>
              <a:t>дамыту:</a:t>
            </a:r>
            <a:r>
              <a:rPr lang="kk-KZ" dirty="0" smtClean="0">
                <a:effectLst/>
                <a:latin typeface="Arial" panose="020B0604020202020204" pitchFamily="34" charset="0"/>
                <a:ea typeface="Calibri" panose="020F0502020204030204" pitchFamily="34" charset="0"/>
                <a:cs typeface="Arial" panose="020B0604020202020204" pitchFamily="34" charset="0"/>
              </a:rPr>
              <a:t> </a:t>
            </a:r>
            <a:endParaRPr lang="kk-KZ"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0000"/>
              </a:lnSpc>
              <a:spcBef>
                <a:spcPts val="0"/>
              </a:spcBef>
              <a:buFont typeface="Arial" panose="020B0604020202020204" pitchFamily="34" charset="0"/>
              <a:buChar char="−"/>
              <a:tabLst>
                <a:tab pos="5850890" algn="l"/>
              </a:tabLst>
            </a:pPr>
            <a:r>
              <a:rPr lang="kk-KZ" sz="2400" i="1" dirty="0" smtClean="0">
                <a:effectLst/>
                <a:latin typeface="Arial" panose="020B0604020202020204" pitchFamily="34" charset="0"/>
                <a:ea typeface="Calibri" panose="020F0502020204030204" pitchFamily="34" charset="0"/>
                <a:cs typeface="Arial" panose="020B0604020202020204" pitchFamily="34" charset="0"/>
              </a:rPr>
              <a:t> </a:t>
            </a:r>
            <a:r>
              <a:rPr lang="kk-KZ" sz="2400" dirty="0">
                <a:latin typeface="Arial" panose="020B0604020202020204" pitchFamily="34" charset="0"/>
                <a:ea typeface="Calibri" panose="020F0502020204030204" pitchFamily="34" charset="0"/>
                <a:cs typeface="Arial" panose="020B0604020202020204" pitchFamily="34" charset="0"/>
              </a:rPr>
              <a:t>ойын</a:t>
            </a:r>
            <a:endParaRPr lang="kk-KZ" sz="2400" i="1"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0000"/>
              </a:lnSpc>
              <a:spcBef>
                <a:spcPts val="0"/>
              </a:spcBef>
              <a:buFont typeface="Arial" panose="020B0604020202020204" pitchFamily="34" charset="0"/>
              <a:buChar char="−"/>
              <a:tabLst>
                <a:tab pos="5850890" algn="l"/>
              </a:tabLst>
            </a:pPr>
            <a:r>
              <a:rPr lang="kk-KZ" sz="2400" dirty="0" smtClean="0">
                <a:latin typeface="Arial" panose="020B0604020202020204" pitchFamily="34" charset="0"/>
                <a:ea typeface="Calibri" panose="020F0502020204030204" pitchFamily="34" charset="0"/>
                <a:cs typeface="Arial" panose="020B0604020202020204" pitchFamily="34" charset="0"/>
              </a:rPr>
              <a:t>қимыл</a:t>
            </a:r>
            <a:endParaRPr lang="kk-KZ" sz="2400" i="1"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0000"/>
              </a:lnSpc>
              <a:spcBef>
                <a:spcPts val="0"/>
              </a:spcBef>
              <a:buFont typeface="Arial" panose="020B0604020202020204" pitchFamily="34" charset="0"/>
              <a:buChar char="−"/>
              <a:tabLst>
                <a:tab pos="5850890" algn="l"/>
              </a:tabLst>
            </a:pPr>
            <a:r>
              <a:rPr lang="kk-KZ" sz="2400" dirty="0" smtClean="0">
                <a:latin typeface="Arial" panose="020B0604020202020204" pitchFamily="34" charset="0"/>
                <a:ea typeface="Calibri" panose="020F0502020204030204" pitchFamily="34" charset="0"/>
                <a:cs typeface="Arial" panose="020B0604020202020204" pitchFamily="34" charset="0"/>
              </a:rPr>
              <a:t>танымдық</a:t>
            </a:r>
            <a:r>
              <a:rPr lang="kk-KZ" sz="2400" i="1" dirty="0" smtClean="0">
                <a:effectLst/>
                <a:latin typeface="Arial" panose="020B0604020202020204" pitchFamily="34" charset="0"/>
                <a:ea typeface="Calibri" panose="020F0502020204030204" pitchFamily="34" charset="0"/>
                <a:cs typeface="Arial" panose="020B0604020202020204" pitchFamily="34" charset="0"/>
              </a:rPr>
              <a:t> </a:t>
            </a:r>
            <a:endParaRPr lang="kk-KZ" sz="2400" i="1"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0000"/>
              </a:lnSpc>
              <a:spcBef>
                <a:spcPts val="0"/>
              </a:spcBef>
              <a:buFont typeface="Arial" panose="020B0604020202020204" pitchFamily="34" charset="0"/>
              <a:buChar char="−"/>
              <a:tabLst>
                <a:tab pos="5850890" algn="l"/>
              </a:tabLst>
            </a:pPr>
            <a:r>
              <a:rPr lang="kk-KZ" sz="2400" dirty="0" smtClean="0">
                <a:latin typeface="Arial" panose="020B0604020202020204" pitchFamily="34" charset="0"/>
                <a:ea typeface="Calibri" panose="020F0502020204030204" pitchFamily="34" charset="0"/>
                <a:cs typeface="Arial" panose="020B0604020202020204" pitchFamily="34" charset="0"/>
              </a:rPr>
              <a:t>шығармашылық</a:t>
            </a:r>
            <a:r>
              <a:rPr lang="kk-KZ" sz="2400" i="1" dirty="0" smtClean="0">
                <a:effectLst/>
                <a:latin typeface="Arial" panose="020B0604020202020204" pitchFamily="34" charset="0"/>
                <a:ea typeface="Calibri" panose="020F0502020204030204" pitchFamily="34" charset="0"/>
                <a:cs typeface="Arial" panose="020B0604020202020204" pitchFamily="34" charset="0"/>
              </a:rPr>
              <a:t> </a:t>
            </a:r>
            <a:endParaRPr lang="kk-KZ" sz="2400" i="1"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0000"/>
              </a:lnSpc>
              <a:spcBef>
                <a:spcPts val="0"/>
              </a:spcBef>
              <a:buFont typeface="Arial" panose="020B0604020202020204" pitchFamily="34" charset="0"/>
              <a:buChar char="−"/>
              <a:tabLst>
                <a:tab pos="5850890" algn="l"/>
              </a:tabLst>
            </a:pPr>
            <a:r>
              <a:rPr lang="kk-KZ" sz="2400" i="1" dirty="0" smtClean="0">
                <a:effectLst/>
                <a:latin typeface="Arial" panose="020B0604020202020204" pitchFamily="34" charset="0"/>
                <a:ea typeface="Calibri" panose="020F0502020204030204" pitchFamily="34" charset="0"/>
                <a:cs typeface="Arial" panose="020B0604020202020204" pitchFamily="34" charset="0"/>
              </a:rPr>
              <a:t> </a:t>
            </a:r>
            <a:r>
              <a:rPr lang="kk-KZ" sz="2400" dirty="0">
                <a:latin typeface="Arial" panose="020B0604020202020204" pitchFamily="34" charset="0"/>
                <a:ea typeface="Calibri" panose="020F0502020204030204" pitchFamily="34" charset="0"/>
                <a:cs typeface="Arial" panose="020B0604020202020204" pitchFamily="34" charset="0"/>
              </a:rPr>
              <a:t>зерттеу</a:t>
            </a:r>
            <a:endParaRPr lang="kk-KZ" sz="2400" i="1"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0000"/>
              </a:lnSpc>
              <a:spcBef>
                <a:spcPts val="0"/>
              </a:spcBef>
              <a:buFont typeface="Arial" panose="020B0604020202020204" pitchFamily="34" charset="0"/>
              <a:buChar char="−"/>
              <a:tabLst>
                <a:tab pos="5850890" algn="l"/>
              </a:tabLst>
            </a:pPr>
            <a:r>
              <a:rPr lang="kk-KZ" sz="2400" i="1" dirty="0" smtClean="0">
                <a:effectLst/>
                <a:latin typeface="Arial" panose="020B0604020202020204" pitchFamily="34" charset="0"/>
                <a:ea typeface="Calibri" panose="020F0502020204030204" pitchFamily="34" charset="0"/>
                <a:cs typeface="Arial" panose="020B0604020202020204" pitchFamily="34" charset="0"/>
              </a:rPr>
              <a:t> </a:t>
            </a:r>
            <a:r>
              <a:rPr lang="kk-KZ" sz="2400" dirty="0">
                <a:latin typeface="Arial" panose="020B0604020202020204" pitchFamily="34" charset="0"/>
                <a:ea typeface="Calibri" panose="020F0502020204030204" pitchFamily="34" charset="0"/>
                <a:cs typeface="Arial" panose="020B0604020202020204" pitchFamily="34" charset="0"/>
              </a:rPr>
              <a:t>еңбек</a:t>
            </a:r>
            <a:endParaRPr lang="kk-KZ" sz="2400" i="1"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0000"/>
              </a:lnSpc>
              <a:spcBef>
                <a:spcPts val="0"/>
              </a:spcBef>
              <a:buFont typeface="Arial" panose="020B0604020202020204" pitchFamily="34" charset="0"/>
              <a:buChar char="−"/>
              <a:tabLst>
                <a:tab pos="5850890" algn="l"/>
              </a:tabLst>
            </a:pPr>
            <a:r>
              <a:rPr lang="kk-KZ" sz="2400" i="1" dirty="0">
                <a:effectLst/>
                <a:latin typeface="Arial" panose="020B0604020202020204" pitchFamily="34" charset="0"/>
                <a:ea typeface="Calibri" panose="020F0502020204030204" pitchFamily="34" charset="0"/>
                <a:cs typeface="Arial" panose="020B0604020202020204" pitchFamily="34" charset="0"/>
              </a:rPr>
              <a:t>эксперимент </a:t>
            </a:r>
          </a:p>
          <a:p>
            <a:pPr marL="0" indent="0" algn="just">
              <a:lnSpc>
                <a:spcPct val="100000"/>
              </a:lnSpc>
              <a:spcBef>
                <a:spcPts val="0"/>
              </a:spcBef>
              <a:buFont typeface="Arial" panose="020B0604020202020204" pitchFamily="34" charset="0"/>
              <a:buChar char="−"/>
              <a:tabLst>
                <a:tab pos="5850890" algn="l"/>
              </a:tabLst>
            </a:pPr>
            <a:r>
              <a:rPr lang="kk-KZ" sz="2400" i="1" dirty="0">
                <a:latin typeface="Arial" panose="020B0604020202020204" pitchFamily="34" charset="0"/>
                <a:ea typeface="Calibri" panose="020F0502020204030204" pitchFamily="34" charset="0"/>
                <a:cs typeface="Arial" panose="020B0604020202020204" pitchFamily="34" charset="0"/>
              </a:rPr>
              <a:t>б</a:t>
            </a:r>
            <a:r>
              <a:rPr lang="kk-KZ" sz="2400" i="1" dirty="0" smtClean="0">
                <a:effectLst/>
                <a:latin typeface="Arial" panose="020B0604020202020204" pitchFamily="34" charset="0"/>
                <a:ea typeface="Calibri" panose="020F0502020204030204" pitchFamily="34" charset="0"/>
                <a:cs typeface="Arial" panose="020B0604020202020204" pitchFamily="34" charset="0"/>
              </a:rPr>
              <a:t>алалардың дербес әрекеті </a:t>
            </a:r>
            <a:endParaRPr lang="kk-KZ" sz="2400" i="1" dirty="0">
              <a:effectLst/>
              <a:latin typeface="Arial" panose="020B0604020202020204" pitchFamily="34" charset="0"/>
              <a:ea typeface="Calibri" panose="020F0502020204030204" pitchFamily="34" charset="0"/>
              <a:cs typeface="Arial" panose="020B0604020202020204" pitchFamily="34" charset="0"/>
            </a:endParaRPr>
          </a:p>
          <a:p>
            <a:pPr marL="0" indent="0" algn="just">
              <a:lnSpc>
                <a:spcPct val="100000"/>
              </a:lnSpc>
              <a:spcBef>
                <a:spcPts val="0"/>
              </a:spcBef>
              <a:buFont typeface="Arial" panose="020B0604020202020204" pitchFamily="34" charset="0"/>
              <a:buChar char="−"/>
              <a:tabLst>
                <a:tab pos="5850890" algn="l"/>
              </a:tabLst>
            </a:pPr>
            <a:r>
              <a:rPr lang="kk-KZ" sz="2400" i="1" dirty="0">
                <a:latin typeface="Arial" panose="020B0604020202020204" pitchFamily="34" charset="0"/>
                <a:ea typeface="Calibri" panose="020F0502020204030204" pitchFamily="34" charset="0"/>
                <a:cs typeface="Arial" panose="020B0604020202020204" pitchFamily="34" charset="0"/>
              </a:rPr>
              <a:t>ө</a:t>
            </a:r>
            <a:r>
              <a:rPr lang="kk-KZ" sz="2400" i="1" dirty="0" smtClean="0">
                <a:effectLst/>
                <a:latin typeface="Arial" panose="020B0604020202020204" pitchFamily="34" charset="0"/>
                <a:ea typeface="Calibri" panose="020F0502020204030204" pitchFamily="34" charset="0"/>
                <a:cs typeface="Arial" panose="020B0604020202020204" pitchFamily="34" charset="0"/>
              </a:rPr>
              <a:t>зіне-өзі қызмет ету</a:t>
            </a:r>
            <a:endParaRPr lang="x-none" sz="2400" i="1" dirty="0">
              <a:effectLst/>
              <a:latin typeface="Arial" panose="020B0604020202020204" pitchFamily="34" charset="0"/>
              <a:ea typeface="Calibri" panose="020F0502020204030204" pitchFamily="34" charset="0"/>
              <a:cs typeface="Arial" panose="020B0604020202020204" pitchFamily="34" charset="0"/>
            </a:endParaRPr>
          </a:p>
          <a:p>
            <a:pPr>
              <a:buFont typeface="Wingdings" panose="05000000000000000000" pitchFamily="2" charset="2"/>
              <a:buChar char="q"/>
            </a:pPr>
            <a:endParaRPr lang="x-none" dirty="0">
              <a:latin typeface="Arial" panose="020B0604020202020204" pitchFamily="34" charset="0"/>
              <a:cs typeface="Arial" panose="020B0604020202020204" pitchFamily="34" charset="0"/>
            </a:endParaRPr>
          </a:p>
        </p:txBody>
      </p:sp>
      <p:sp>
        <p:nvSpPr>
          <p:cNvPr id="5" name="Номер слайда 4">
            <a:extLst>
              <a:ext uri="{FF2B5EF4-FFF2-40B4-BE49-F238E27FC236}">
                <a16:creationId xmlns:a16="http://schemas.microsoft.com/office/drawing/2014/main" xmlns="" id="{AB8AFE4C-3906-236E-4FD0-CCCA5915C0E8}"/>
              </a:ext>
            </a:extLst>
          </p:cNvPr>
          <p:cNvSpPr>
            <a:spLocks noGrp="1"/>
          </p:cNvSpPr>
          <p:nvPr>
            <p:ph type="sldNum" sz="quarter" idx="12"/>
          </p:nvPr>
        </p:nvSpPr>
        <p:spPr/>
        <p:txBody>
          <a:bodyPr/>
          <a:lstStyle/>
          <a:p>
            <a:fld id="{D60AA196-378B-4E34-85CE-A28CFE21B26D}" type="slidenum">
              <a:rPr lang="ru-RU" smtClean="0">
                <a:solidFill>
                  <a:prstClr val="black">
                    <a:tint val="75000"/>
                  </a:prstClr>
                </a:solidFill>
              </a:rPr>
              <a:pPr/>
              <a:t>6</a:t>
            </a:fld>
            <a:endParaRPr lang="ru-RU">
              <a:solidFill>
                <a:prstClr val="black">
                  <a:tint val="75000"/>
                </a:prstClr>
              </a:solidFill>
            </a:endParaRPr>
          </a:p>
        </p:txBody>
      </p:sp>
    </p:spTree>
    <p:extLst>
      <p:ext uri="{BB962C8B-B14F-4D97-AF65-F5344CB8AC3E}">
        <p14:creationId xmlns:p14="http://schemas.microsoft.com/office/powerpoint/2010/main" val="93317674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Номер слайда 4">
            <a:extLst>
              <a:ext uri="{FF2B5EF4-FFF2-40B4-BE49-F238E27FC236}">
                <a16:creationId xmlns:a16="http://schemas.microsoft.com/office/drawing/2014/main" xmlns="" id="{24CFB624-3F7E-B84A-191C-53B9A1A95A64}"/>
              </a:ext>
            </a:extLst>
          </p:cNvPr>
          <p:cNvSpPr>
            <a:spLocks noGrp="1"/>
          </p:cNvSpPr>
          <p:nvPr>
            <p:ph type="sldNum" sz="quarter" idx="12"/>
          </p:nvPr>
        </p:nvSpPr>
        <p:spPr/>
        <p:txBody>
          <a:bodyPr/>
          <a:lstStyle/>
          <a:p>
            <a:fld id="{D60AA196-378B-4E34-85CE-A28CFE21B26D}" type="slidenum">
              <a:rPr lang="ru-RU" smtClean="0">
                <a:solidFill>
                  <a:prstClr val="black">
                    <a:tint val="75000"/>
                  </a:prstClr>
                </a:solidFill>
              </a:rPr>
              <a:pPr/>
              <a:t>7</a:t>
            </a:fld>
            <a:endParaRPr lang="ru-RU">
              <a:solidFill>
                <a:prstClr val="black">
                  <a:tint val="75000"/>
                </a:prstClr>
              </a:solidFill>
            </a:endParaRPr>
          </a:p>
        </p:txBody>
      </p:sp>
      <p:sp>
        <p:nvSpPr>
          <p:cNvPr id="7" name="Rectangle 2">
            <a:extLst>
              <a:ext uri="{FF2B5EF4-FFF2-40B4-BE49-F238E27FC236}">
                <a16:creationId xmlns:a16="http://schemas.microsoft.com/office/drawing/2014/main" xmlns="" id="{AD6C0E84-1BAC-9A5C-CD71-523F6801445E}"/>
              </a:ext>
            </a:extLst>
          </p:cNvPr>
          <p:cNvSpPr>
            <a:spLocks noChangeArrowheads="1"/>
          </p:cNvSpPr>
          <p:nvPr/>
        </p:nvSpPr>
        <p:spPr bwMode="auto">
          <a:xfrm>
            <a:off x="2972747" y="-63530"/>
            <a:ext cx="660123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ru-RU" altLang="x-none" sz="2000" b="1" dirty="0" smtClean="0">
                <a:latin typeface="Times New Roman" panose="02020603050405020304" pitchFamily="18" charset="0"/>
                <a:ea typeface="Calibri" panose="020F0502020204030204" pitchFamily="34" charset="0"/>
                <a:cs typeface="Times New Roman" panose="02020603050405020304" pitchFamily="18" charset="0"/>
              </a:rPr>
              <a:t>НОРМАТИВТІК </a:t>
            </a:r>
            <a:r>
              <a:rPr lang="ru-RU" altLang="x-none" sz="2000" b="1" dirty="0">
                <a:latin typeface="Times New Roman" panose="02020603050405020304" pitchFamily="18" charset="0"/>
                <a:ea typeface="Calibri" panose="020F0502020204030204" pitchFamily="34" charset="0"/>
                <a:cs typeface="Times New Roman" panose="02020603050405020304" pitchFamily="18" charset="0"/>
              </a:rPr>
              <a:t>ҚҰҚЫҚТЫҚ ҚАМТАМАСЫЗ </a:t>
            </a:r>
            <a:r>
              <a:rPr lang="ru-RU" altLang="x-none" sz="2000" b="1" dirty="0" smtClean="0">
                <a:latin typeface="Times New Roman" panose="02020603050405020304" pitchFamily="18" charset="0"/>
                <a:ea typeface="Calibri" panose="020F0502020204030204" pitchFamily="34" charset="0"/>
                <a:cs typeface="Times New Roman" panose="02020603050405020304" pitchFamily="18" charset="0"/>
              </a:rPr>
              <a:t>ЕТУ</a:t>
            </a:r>
            <a:endParaRPr kumimoji="0" lang="ru-RU" altLang="x-none" sz="1050" b="0" i="0" u="none" strike="noStrike" cap="none" normalizeH="0" baseline="0" dirty="0">
              <a:ln>
                <a:noFill/>
              </a:ln>
              <a:solidFill>
                <a:schemeClr val="tx1"/>
              </a:solidFill>
              <a:effectLst/>
            </a:endParaRPr>
          </a:p>
        </p:txBody>
      </p:sp>
      <p:sp>
        <p:nvSpPr>
          <p:cNvPr id="8" name="Rectangle 3">
            <a:extLst>
              <a:ext uri="{FF2B5EF4-FFF2-40B4-BE49-F238E27FC236}">
                <a16:creationId xmlns:a16="http://schemas.microsoft.com/office/drawing/2014/main" xmlns="" id="{81EF1523-CC18-6A83-0ED4-03EBD7A8D5BA}"/>
              </a:ext>
            </a:extLst>
          </p:cNvPr>
          <p:cNvSpPr>
            <a:spLocks noChangeArrowheads="1"/>
          </p:cNvSpPr>
          <p:nvPr/>
        </p:nvSpPr>
        <p:spPr bwMode="auto">
          <a:xfrm>
            <a:off x="-76200" y="273670"/>
            <a:ext cx="12268200" cy="69865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indent="450850" eaLnBrk="0" fontAlgn="base" hangingPunct="0">
              <a:spcBef>
                <a:spcPct val="0"/>
              </a:spcBef>
              <a:spcAft>
                <a:spcPct val="0"/>
              </a:spcAft>
              <a:tabLst>
                <a:tab pos="1887538" algn="l"/>
                <a:tab pos="3667125" algn="l"/>
                <a:tab pos="4486275" algn="l"/>
                <a:tab pos="5695950" algn="l"/>
              </a:tabLst>
              <a:defRPr>
                <a:solidFill>
                  <a:schemeClr val="tx1"/>
                </a:solidFill>
                <a:latin typeface="Arial" panose="020B0604020202020204" pitchFamily="34" charset="0"/>
              </a:defRPr>
            </a:lvl1pPr>
            <a:lvl2pPr eaLnBrk="0" fontAlgn="base" hangingPunct="0">
              <a:spcBef>
                <a:spcPct val="0"/>
              </a:spcBef>
              <a:spcAft>
                <a:spcPct val="0"/>
              </a:spcAft>
              <a:tabLst>
                <a:tab pos="1887538" algn="l"/>
                <a:tab pos="3667125" algn="l"/>
                <a:tab pos="4486275" algn="l"/>
                <a:tab pos="5695950" algn="l"/>
              </a:tabLst>
              <a:defRPr>
                <a:solidFill>
                  <a:schemeClr val="tx1"/>
                </a:solidFill>
                <a:latin typeface="Arial" panose="020B0604020202020204" pitchFamily="34" charset="0"/>
              </a:defRPr>
            </a:lvl2pPr>
            <a:lvl3pPr eaLnBrk="0" fontAlgn="base" hangingPunct="0">
              <a:spcBef>
                <a:spcPct val="0"/>
              </a:spcBef>
              <a:spcAft>
                <a:spcPct val="0"/>
              </a:spcAft>
              <a:tabLst>
                <a:tab pos="1887538" algn="l"/>
                <a:tab pos="3667125" algn="l"/>
                <a:tab pos="4486275" algn="l"/>
                <a:tab pos="5695950" algn="l"/>
              </a:tabLst>
              <a:defRPr>
                <a:solidFill>
                  <a:schemeClr val="tx1"/>
                </a:solidFill>
                <a:latin typeface="Arial" panose="020B0604020202020204" pitchFamily="34" charset="0"/>
              </a:defRPr>
            </a:lvl3pPr>
            <a:lvl4pPr eaLnBrk="0" fontAlgn="base" hangingPunct="0">
              <a:spcBef>
                <a:spcPct val="0"/>
              </a:spcBef>
              <a:spcAft>
                <a:spcPct val="0"/>
              </a:spcAft>
              <a:tabLst>
                <a:tab pos="1887538" algn="l"/>
                <a:tab pos="3667125" algn="l"/>
                <a:tab pos="4486275" algn="l"/>
                <a:tab pos="5695950" algn="l"/>
              </a:tabLst>
              <a:defRPr>
                <a:solidFill>
                  <a:schemeClr val="tx1"/>
                </a:solidFill>
                <a:latin typeface="Arial" panose="020B0604020202020204" pitchFamily="34" charset="0"/>
              </a:defRPr>
            </a:lvl4pPr>
            <a:lvl5pPr eaLnBrk="0" fontAlgn="base" hangingPunct="0">
              <a:spcBef>
                <a:spcPct val="0"/>
              </a:spcBef>
              <a:spcAft>
                <a:spcPct val="0"/>
              </a:spcAft>
              <a:tabLst>
                <a:tab pos="1887538" algn="l"/>
                <a:tab pos="3667125" algn="l"/>
                <a:tab pos="4486275" algn="l"/>
                <a:tab pos="5695950" algn="l"/>
              </a:tabLst>
              <a:defRPr>
                <a:solidFill>
                  <a:schemeClr val="tx1"/>
                </a:solidFill>
                <a:latin typeface="Arial" panose="020B0604020202020204" pitchFamily="34" charset="0"/>
              </a:defRPr>
            </a:lvl5pPr>
            <a:lvl6pPr eaLnBrk="0" fontAlgn="base" hangingPunct="0">
              <a:spcBef>
                <a:spcPct val="0"/>
              </a:spcBef>
              <a:spcAft>
                <a:spcPct val="0"/>
              </a:spcAft>
              <a:tabLst>
                <a:tab pos="1887538" algn="l"/>
                <a:tab pos="3667125" algn="l"/>
                <a:tab pos="4486275" algn="l"/>
                <a:tab pos="5695950" algn="l"/>
              </a:tabLst>
              <a:defRPr>
                <a:solidFill>
                  <a:schemeClr val="tx1"/>
                </a:solidFill>
                <a:latin typeface="Arial" panose="020B0604020202020204" pitchFamily="34" charset="0"/>
              </a:defRPr>
            </a:lvl6pPr>
            <a:lvl7pPr eaLnBrk="0" fontAlgn="base" hangingPunct="0">
              <a:spcBef>
                <a:spcPct val="0"/>
              </a:spcBef>
              <a:spcAft>
                <a:spcPct val="0"/>
              </a:spcAft>
              <a:tabLst>
                <a:tab pos="1887538" algn="l"/>
                <a:tab pos="3667125" algn="l"/>
                <a:tab pos="4486275" algn="l"/>
                <a:tab pos="5695950" algn="l"/>
              </a:tabLst>
              <a:defRPr>
                <a:solidFill>
                  <a:schemeClr val="tx1"/>
                </a:solidFill>
                <a:latin typeface="Arial" panose="020B0604020202020204" pitchFamily="34" charset="0"/>
              </a:defRPr>
            </a:lvl7pPr>
            <a:lvl8pPr eaLnBrk="0" fontAlgn="base" hangingPunct="0">
              <a:spcBef>
                <a:spcPct val="0"/>
              </a:spcBef>
              <a:spcAft>
                <a:spcPct val="0"/>
              </a:spcAft>
              <a:tabLst>
                <a:tab pos="1887538" algn="l"/>
                <a:tab pos="3667125" algn="l"/>
                <a:tab pos="4486275" algn="l"/>
                <a:tab pos="5695950" algn="l"/>
              </a:tabLst>
              <a:defRPr>
                <a:solidFill>
                  <a:schemeClr val="tx1"/>
                </a:solidFill>
                <a:latin typeface="Arial" panose="020B0604020202020204" pitchFamily="34" charset="0"/>
              </a:defRPr>
            </a:lvl8pPr>
            <a:lvl9pPr eaLnBrk="0" fontAlgn="base" hangingPunct="0">
              <a:spcBef>
                <a:spcPct val="0"/>
              </a:spcBef>
              <a:spcAft>
                <a:spcPct val="0"/>
              </a:spcAft>
              <a:tabLst>
                <a:tab pos="1887538" algn="l"/>
                <a:tab pos="3667125" algn="l"/>
                <a:tab pos="4486275" algn="l"/>
                <a:tab pos="5695950" algn="l"/>
              </a:tabLst>
              <a:defRPr>
                <a:solidFill>
                  <a:schemeClr val="tx1"/>
                </a:solidFill>
                <a:latin typeface="Arial" panose="020B0604020202020204" pitchFamily="34" charset="0"/>
              </a:defRPr>
            </a:lvl9pPr>
          </a:lstStyle>
          <a:p>
            <a:pPr lvl="0"/>
            <a:r>
              <a:rPr lang="kk-KZ" altLang="x-none" sz="1600" dirty="0">
                <a:latin typeface="Times New Roman" panose="02020603050405020304" pitchFamily="18" charset="0"/>
                <a:ea typeface="Calibri" panose="020F0502020204030204" pitchFamily="34" charset="0"/>
                <a:cs typeface="Times New Roman" panose="02020603050405020304" pitchFamily="18" charset="0"/>
              </a:rPr>
              <a:t>Мектепке дейінгі ұйымдар мен мектепалды </a:t>
            </a:r>
            <a:r>
              <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rPr>
              <a:t>даярлық сыныптары өз қызметінде мынадай </a:t>
            </a:r>
            <a:r>
              <a:rPr lang="kk-KZ" altLang="x-none" sz="1600" dirty="0">
                <a:latin typeface="Times New Roman" panose="02020603050405020304" pitchFamily="18" charset="0"/>
                <a:ea typeface="Calibri" panose="020F0502020204030204" pitchFamily="34" charset="0"/>
                <a:cs typeface="Times New Roman" panose="02020603050405020304" pitchFamily="18" charset="0"/>
              </a:rPr>
              <a:t>нормативтік құқықтық актілерді басшылыққа алады: </a:t>
            </a:r>
            <a:endPar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endParaRPr>
          </a:p>
          <a:p>
            <a:pPr lvl="0"/>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Білім</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туралы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Қазақстан</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Республикасының</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Заңы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hlinkClick r:id="rId2"/>
              </a:rPr>
              <a:t>https://adilet.zan.kz/kaz/docs/Z070000319</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2"/>
              </a:rPr>
              <a:t>_</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p>
          <a:p>
            <a:pPr lvl="0" algn="just"/>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rPr>
              <a:t>Педагог </a:t>
            </a:r>
            <a:r>
              <a:rPr lang="ru-RU" altLang="x-none" sz="1600" dirty="0" err="1" smtClean="0">
                <a:latin typeface="Times New Roman" panose="02020603050405020304" pitchFamily="18" charset="0"/>
                <a:ea typeface="Calibri" panose="020F0502020204030204" pitchFamily="34" charset="0"/>
                <a:cs typeface="Times New Roman" panose="02020603050405020304" pitchFamily="18" charset="0"/>
              </a:rPr>
              <a:t>мәртебесі</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smtClean="0">
                <a:latin typeface="Times New Roman" panose="02020603050405020304" pitchFamily="18" charset="0"/>
                <a:ea typeface="Calibri" panose="020F0502020204030204" pitchFamily="34" charset="0"/>
                <a:cs typeface="Times New Roman" panose="02020603050405020304" pitchFamily="18" charset="0"/>
              </a:rPr>
              <a:t>туралы</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smtClean="0">
                <a:latin typeface="Times New Roman" panose="02020603050405020304" pitchFamily="18" charset="0"/>
                <a:ea typeface="Calibri" panose="020F0502020204030204" pitchFamily="34" charset="0"/>
                <a:cs typeface="Times New Roman" panose="02020603050405020304" pitchFamily="18" charset="0"/>
              </a:rPr>
              <a:t>Қазақстан</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smtClean="0">
                <a:latin typeface="Times New Roman" panose="02020603050405020304" pitchFamily="18" charset="0"/>
                <a:ea typeface="Calibri" panose="020F0502020204030204" pitchFamily="34" charset="0"/>
                <a:cs typeface="Times New Roman" panose="02020603050405020304" pitchFamily="18" charset="0"/>
              </a:rPr>
              <a:t>Республикасының</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Заңы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hlinkClick r:id="rId3"/>
              </a:rPr>
              <a:t>https://</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3"/>
              </a:rPr>
              <a:t>adilet.zan.kz/kaz/docs/Z1900000293</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p>
          <a:p>
            <a:pPr lvl="0" algn="just"/>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Қазақстан</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Республикасындағы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баланың</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құқықтары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туралы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Қазақстан</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Республикасының</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Заңы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hlinkClick r:id="rId4"/>
              </a:rPr>
              <a:t>https://adilet.zan.kz/kaz/docs/Z020000345</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4"/>
              </a:rPr>
              <a:t>_</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p>
          <a:p>
            <a:pPr lvl="0" algn="just"/>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Ойыншықтардың</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қауіпсіздігі</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туралы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Қазақстан</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Республикасының</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Заңы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en-US" altLang="x-none" sz="1600" dirty="0">
                <a:latin typeface="Times New Roman" panose="02020603050405020304" pitchFamily="18" charset="0"/>
                <a:ea typeface="Calibri" panose="020F0502020204030204" pitchFamily="34" charset="0"/>
                <a:cs typeface="Times New Roman" panose="02020603050405020304" pitchFamily="18" charset="0"/>
                <a:hlinkClick r:id="rId5"/>
              </a:rPr>
              <a:t>https://adilet.zan.kz/kaz/docs/Z070000306</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5"/>
              </a:rPr>
              <a:t>_</a:t>
            </a:r>
            <a:endPar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endParaRPr>
          </a:p>
          <a:p>
            <a:pPr lvl="0"/>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rPr>
              <a:t>«</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Кемтар</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балаларды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әлеуметт</a:t>
            </a:r>
            <a:r>
              <a:rPr lang="en-US" altLang="x-none" sz="1600" dirty="0" err="1">
                <a:latin typeface="Times New Roman" panose="02020603050405020304" pitchFamily="18" charset="0"/>
                <a:ea typeface="Calibri" panose="020F0502020204030204" pitchFamily="34" charset="0"/>
                <a:cs typeface="Times New Roman" panose="02020603050405020304" pitchFamily="18" charset="0"/>
              </a:rPr>
              <a:t>i</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к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және</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медициналық-педагогикалық</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smtClean="0">
                <a:latin typeface="Times New Roman" panose="02020603050405020304" pitchFamily="18" charset="0"/>
                <a:ea typeface="Calibri" panose="020F0502020204030204" pitchFamily="34" charset="0"/>
                <a:cs typeface="Times New Roman" panose="02020603050405020304" pitchFamily="18" charset="0"/>
              </a:rPr>
              <a:t>түзеу</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smtClean="0">
                <a:latin typeface="Times New Roman" panose="02020603050405020304" pitchFamily="18" charset="0"/>
                <a:ea typeface="Calibri" panose="020F0502020204030204" pitchFamily="34" charset="0"/>
                <a:cs typeface="Times New Roman" panose="02020603050405020304" pitchFamily="18" charset="0"/>
              </a:rPr>
              <a:t>арқылы</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smtClean="0">
                <a:latin typeface="Times New Roman" panose="02020603050405020304" pitchFamily="18" charset="0"/>
                <a:ea typeface="Calibri" panose="020F0502020204030204" pitchFamily="34" charset="0"/>
                <a:cs typeface="Times New Roman" panose="02020603050405020304" pitchFamily="18" charset="0"/>
              </a:rPr>
              <a:t>қолдау</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smtClean="0">
                <a:latin typeface="Times New Roman" panose="02020603050405020304" pitchFamily="18" charset="0"/>
                <a:ea typeface="Calibri" panose="020F0502020204030204" pitchFamily="34" charset="0"/>
                <a:cs typeface="Times New Roman" panose="02020603050405020304" pitchFamily="18" charset="0"/>
              </a:rPr>
              <a:t>туралы</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smtClean="0">
                <a:latin typeface="Times New Roman" panose="02020603050405020304" pitchFamily="18" charset="0"/>
                <a:ea typeface="Calibri" panose="020F0502020204030204" pitchFamily="34" charset="0"/>
                <a:cs typeface="Times New Roman" panose="02020603050405020304" pitchFamily="18" charset="0"/>
              </a:rPr>
              <a:t>Қазақстан</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smtClean="0">
                <a:latin typeface="Times New Roman" panose="02020603050405020304" pitchFamily="18" charset="0"/>
                <a:ea typeface="Calibri" panose="020F0502020204030204" pitchFamily="34" charset="0"/>
                <a:cs typeface="Times New Roman" panose="02020603050405020304" pitchFamily="18" charset="0"/>
              </a:rPr>
              <a:t>Республикасының</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smtClean="0">
                <a:latin typeface="Times New Roman" panose="02020603050405020304" pitchFamily="18" charset="0"/>
                <a:ea typeface="Calibri" panose="020F0502020204030204" pitchFamily="34" charset="0"/>
                <a:cs typeface="Times New Roman" panose="02020603050405020304" pitchFamily="18" charset="0"/>
              </a:rPr>
              <a:t>Заңы</a:t>
            </a:r>
            <a:endPar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endParaRPr>
          </a:p>
          <a:p>
            <a:pPr lvl="0"/>
            <a:r>
              <a:rPr lang="en-US" altLang="x-none" sz="1600" dirty="0">
                <a:latin typeface="Times New Roman" panose="02020603050405020304" pitchFamily="18" charset="0"/>
                <a:ea typeface="PMingLiU" panose="02020500000000000000" pitchFamily="18" charset="-120"/>
                <a:cs typeface="Times New Roman" panose="02020603050405020304" pitchFamily="18" charset="0"/>
                <a:hlinkClick r:id="rId6"/>
              </a:rPr>
              <a:t>https://</a:t>
            </a:r>
            <a:r>
              <a:rPr lang="en-US" altLang="x-none" sz="1600" dirty="0" smtClean="0">
                <a:latin typeface="Times New Roman" panose="02020603050405020304" pitchFamily="18" charset="0"/>
                <a:ea typeface="PMingLiU" panose="02020500000000000000" pitchFamily="18" charset="-120"/>
                <a:cs typeface="Times New Roman" panose="02020603050405020304" pitchFamily="18" charset="0"/>
                <a:hlinkClick r:id="rId6"/>
              </a:rPr>
              <a:t>adilet.zan.kz/kaz/docs/Z020000343</a:t>
            </a:r>
            <a:r>
              <a:rPr lang="kk-KZ" altLang="x-none" sz="1600" dirty="0">
                <a:latin typeface="Times New Roman" panose="02020603050405020304" pitchFamily="18" charset="0"/>
                <a:ea typeface="PMingLiU" panose="02020500000000000000" pitchFamily="18" charset="-120"/>
                <a:cs typeface="Times New Roman" panose="02020603050405020304" pitchFamily="18" charset="0"/>
              </a:rPr>
              <a:t> </a:t>
            </a:r>
            <a:r>
              <a:rPr lang="kk-KZ" altLang="x-none" sz="1600" dirty="0" smtClean="0">
                <a:latin typeface="Times New Roman" panose="02020603050405020304" pitchFamily="18" charset="0"/>
                <a:ea typeface="PMingLiU" panose="02020500000000000000" pitchFamily="18" charset="-120"/>
                <a:cs typeface="Times New Roman" panose="02020603050405020304" pitchFamily="18" charset="0"/>
              </a:rPr>
              <a:t> </a:t>
            </a:r>
            <a:endParaRPr kumimoji="0" lang="ru-RU" altLang="x-none" sz="1600" b="0" i="0" u="none" strike="noStrike" cap="none" normalizeH="0" baseline="0" dirty="0" smtClean="0">
              <a:ln>
                <a:noFill/>
              </a:ln>
              <a:solidFill>
                <a:schemeClr val="tx1"/>
              </a:solidFill>
              <a:effectLst/>
              <a:latin typeface="Times New Roman" panose="02020603050405020304" pitchFamily="18" charset="0"/>
              <a:ea typeface="PMingLiU" panose="02020500000000000000" pitchFamily="18" charset="-120"/>
              <a:cs typeface="Times New Roman" panose="02020603050405020304" pitchFamily="18" charset="0"/>
            </a:endParaRPr>
          </a:p>
          <a:p>
            <a:pPr lvl="0"/>
            <a:r>
              <a:rPr lang="ru-RU" altLang="x-none" sz="1600" dirty="0">
                <a:latin typeface="Times New Roman" panose="02020603050405020304" pitchFamily="18" charset="0"/>
                <a:ea typeface="PMingLiU" panose="02020500000000000000" pitchFamily="18" charset="-120"/>
                <a:cs typeface="Times New Roman" panose="02020603050405020304" pitchFamily="18" charset="0"/>
              </a:rPr>
              <a:t> Мектепке дейінгі </a:t>
            </a:r>
            <a:r>
              <a:rPr lang="ru-RU" altLang="x-none" sz="1600" dirty="0" err="1">
                <a:latin typeface="Times New Roman" panose="02020603050405020304" pitchFamily="18" charset="0"/>
                <a:ea typeface="PMingLiU" panose="02020500000000000000" pitchFamily="18" charset="-120"/>
                <a:cs typeface="Times New Roman" panose="02020603050405020304" pitchFamily="18" charset="0"/>
              </a:rPr>
              <a:t>тәрбиелеу</a:t>
            </a:r>
            <a:r>
              <a:rPr lang="ru-RU" altLang="x-none" sz="1600" dirty="0">
                <a:latin typeface="Times New Roman" panose="02020603050405020304" pitchFamily="18" charset="0"/>
                <a:ea typeface="PMingLiU" panose="02020500000000000000" pitchFamily="18" charset="-120"/>
                <a:cs typeface="Times New Roman" panose="02020603050405020304" pitchFamily="18" charset="0"/>
              </a:rPr>
              <a:t> мен </a:t>
            </a:r>
            <a:r>
              <a:rPr lang="ru-RU" altLang="x-none" sz="1600" dirty="0" err="1">
                <a:latin typeface="Times New Roman" panose="02020603050405020304" pitchFamily="18" charset="0"/>
                <a:ea typeface="PMingLiU" panose="02020500000000000000" pitchFamily="18" charset="-120"/>
                <a:cs typeface="Times New Roman" panose="02020603050405020304" pitchFamily="18" charset="0"/>
              </a:rPr>
              <a:t>оқытуды</a:t>
            </a:r>
            <a:r>
              <a:rPr lang="ru-RU" altLang="x-none" sz="1600" dirty="0">
                <a:latin typeface="Times New Roman" panose="02020603050405020304" pitchFamily="18" charset="0"/>
                <a:ea typeface="PMingLiU" panose="02020500000000000000" pitchFamily="18" charset="-120"/>
                <a:cs typeface="Times New Roman" panose="02020603050405020304" pitchFamily="18" charset="0"/>
              </a:rPr>
              <a:t> </a:t>
            </a:r>
            <a:r>
              <a:rPr lang="ru-RU" altLang="x-none" sz="1600" dirty="0" err="1">
                <a:latin typeface="Times New Roman" panose="02020603050405020304" pitchFamily="18" charset="0"/>
                <a:ea typeface="PMingLiU" panose="02020500000000000000" pitchFamily="18" charset="-120"/>
                <a:cs typeface="Times New Roman" panose="02020603050405020304" pitchFamily="18" charset="0"/>
              </a:rPr>
              <a:t>дамыту</a:t>
            </a:r>
            <a:r>
              <a:rPr lang="ru-RU" altLang="x-none" sz="1600" dirty="0">
                <a:latin typeface="Times New Roman" panose="02020603050405020304" pitchFamily="18" charset="0"/>
                <a:ea typeface="PMingLiU" panose="02020500000000000000" pitchFamily="18" charset="-120"/>
                <a:cs typeface="Times New Roman" panose="02020603050405020304" pitchFamily="18" charset="0"/>
              </a:rPr>
              <a:t> </a:t>
            </a:r>
            <a:r>
              <a:rPr lang="ru-RU" altLang="x-none" sz="1600" dirty="0" err="1">
                <a:latin typeface="Times New Roman" panose="02020603050405020304" pitchFamily="18" charset="0"/>
                <a:ea typeface="PMingLiU" panose="02020500000000000000" pitchFamily="18" charset="-120"/>
                <a:cs typeface="Times New Roman" panose="02020603050405020304" pitchFamily="18" charset="0"/>
              </a:rPr>
              <a:t>моделі</a:t>
            </a:r>
            <a:r>
              <a:rPr lang="ru-RU" altLang="x-none" sz="1600" dirty="0">
                <a:latin typeface="Times New Roman" panose="02020603050405020304" pitchFamily="18" charset="0"/>
                <a:ea typeface="PMingLiU" panose="02020500000000000000" pitchFamily="18" charset="-120"/>
                <a:cs typeface="Times New Roman" panose="02020603050405020304" pitchFamily="18" charset="0"/>
              </a:rPr>
              <a:t> </a:t>
            </a:r>
            <a:r>
              <a:rPr lang="ru-RU" altLang="x-none" sz="1600" dirty="0">
                <a:latin typeface="Times New Roman" panose="02020603050405020304" pitchFamily="18" charset="0"/>
                <a:ea typeface="PMingLiU" panose="02020500000000000000" pitchFamily="18" charset="-120"/>
                <a:cs typeface="Times New Roman" panose="02020603050405020304" pitchFamily="18" charset="0"/>
                <a:hlinkClick r:id="rId7"/>
              </a:rPr>
              <a:t>https://</a:t>
            </a:r>
            <a:r>
              <a:rPr lang="ru-RU" altLang="x-none" sz="1600" dirty="0" smtClean="0">
                <a:latin typeface="Times New Roman" panose="02020603050405020304" pitchFamily="18" charset="0"/>
                <a:ea typeface="PMingLiU" panose="02020500000000000000" pitchFamily="18" charset="-120"/>
                <a:cs typeface="Times New Roman" panose="02020603050405020304" pitchFamily="18" charset="0"/>
                <a:hlinkClick r:id="rId7"/>
              </a:rPr>
              <a:t>adilet.zan.kz/kaz/docs/P2100000137</a:t>
            </a:r>
            <a:r>
              <a:rPr lang="ru-RU" altLang="x-none" sz="1600" dirty="0" smtClean="0">
                <a:latin typeface="Times New Roman" panose="02020603050405020304" pitchFamily="18" charset="0"/>
                <a:ea typeface="PMingLiU" panose="02020500000000000000" pitchFamily="18" charset="-120"/>
                <a:cs typeface="Times New Roman" panose="02020603050405020304" pitchFamily="18" charset="0"/>
              </a:rPr>
              <a:t>  </a:t>
            </a:r>
          </a:p>
          <a:p>
            <a:pPr lvl="0"/>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«Мектепке дейінгі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ұйымдарға</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және</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сәбилер</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үйлеріне</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қойылатын</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санитариялық-эпидемиологиялық</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талаптар</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санитариялық</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қағидалары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en-US" altLang="x-none" sz="1600" dirty="0">
                <a:latin typeface="Times New Roman" panose="02020603050405020304" pitchFamily="18" charset="0"/>
                <a:ea typeface="Calibri" panose="020F0502020204030204" pitchFamily="34" charset="0"/>
                <a:cs typeface="Times New Roman" panose="02020603050405020304" pitchFamily="18" charset="0"/>
                <a:hlinkClick r:id="rId8"/>
              </a:rPr>
              <a:t>https://</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8"/>
              </a:rPr>
              <a:t>adilet.zan.kz/kaz/docs/V2100023469</a:t>
            </a:r>
            <a:r>
              <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p>
          <a:p>
            <a:pPr lvl="0"/>
            <a:r>
              <a:rPr lang="kk-KZ" altLang="x-none" sz="1600" dirty="0">
                <a:latin typeface="Times New Roman" panose="02020603050405020304" pitchFamily="18" charset="0"/>
                <a:ea typeface="Calibri" panose="020F0502020204030204" pitchFamily="34" charset="0"/>
                <a:cs typeface="Times New Roman" panose="02020603050405020304" pitchFamily="18" charset="0"/>
              </a:rPr>
              <a:t>«Білім берудің барлық деңгейінің мемлекеттік жалпыға міндетті білім беру стандарттары </a:t>
            </a:r>
            <a:r>
              <a:rPr lang="en-US" altLang="x-none" sz="1600" dirty="0">
                <a:latin typeface="Times New Roman" panose="02020603050405020304" pitchFamily="18" charset="0"/>
                <a:ea typeface="Calibri" panose="020F0502020204030204" pitchFamily="34" charset="0"/>
                <a:cs typeface="Times New Roman" panose="02020603050405020304" pitchFamily="18" charset="0"/>
                <a:hlinkClick r:id="rId9"/>
              </a:rPr>
              <a:t>https://</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9"/>
              </a:rPr>
              <a:t>adilet.zan.kz/kaz/docs/V1800017669</a:t>
            </a:r>
            <a:r>
              <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p>
          <a:p>
            <a:pPr lvl="0"/>
            <a:r>
              <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rPr>
              <a:t>Қазақстан </a:t>
            </a:r>
            <a:r>
              <a:rPr lang="kk-KZ" altLang="x-none" sz="1600" dirty="0">
                <a:latin typeface="Times New Roman" panose="02020603050405020304" pitchFamily="18" charset="0"/>
                <a:ea typeface="Calibri" panose="020F0502020204030204" pitchFamily="34" charset="0"/>
                <a:cs typeface="Times New Roman" panose="02020603050405020304" pitchFamily="18" charset="0"/>
              </a:rPr>
              <a:t>Республикасында мектепке дейінгі тәрбие мен оқытудың үлгілік оқу </a:t>
            </a:r>
            <a:r>
              <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rPr>
              <a:t>жоспарлары</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10"/>
              </a:rPr>
              <a:t>https</a:t>
            </a:r>
            <a:r>
              <a:rPr lang="en-US" altLang="x-none" sz="1600" dirty="0">
                <a:latin typeface="Times New Roman" panose="02020603050405020304" pitchFamily="18" charset="0"/>
                <a:ea typeface="Calibri" panose="020F0502020204030204" pitchFamily="34" charset="0"/>
                <a:cs typeface="Times New Roman" panose="02020603050405020304" pitchFamily="18" charset="0"/>
                <a:hlinkClick r:id="rId10"/>
              </a:rPr>
              <a:t>://</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10"/>
              </a:rPr>
              <a:t>adilet.zan.kz/kaz/docs/V1200008275</a:t>
            </a:r>
            <a:r>
              <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endParaRPr lang="kk-KZ" altLang="x-none" sz="1600" dirty="0">
              <a:latin typeface="Times New Roman" panose="02020603050405020304" pitchFamily="18" charset="0"/>
              <a:ea typeface="Calibri" panose="020F0502020204030204" pitchFamily="34" charset="0"/>
              <a:cs typeface="Times New Roman" panose="02020603050405020304" pitchFamily="18" charset="0"/>
            </a:endParaRPr>
          </a:p>
          <a:p>
            <a:pPr lvl="0"/>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Мектепке дейінгі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тәрбие</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мен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оқытудың</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үлгілік</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оқу</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бағдарламалары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en-US" altLang="x-none" sz="1600" dirty="0">
                <a:latin typeface="Times New Roman" panose="02020603050405020304" pitchFamily="18" charset="0"/>
                <a:ea typeface="Calibri" panose="020F0502020204030204" pitchFamily="34" charset="0"/>
                <a:cs typeface="Times New Roman" panose="02020603050405020304" pitchFamily="18" charset="0"/>
                <a:hlinkClick r:id="rId11"/>
              </a:rPr>
              <a:t>https://</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11"/>
              </a:rPr>
              <a:t>adilet.zan.kz/kaz/docs/V1600014235</a:t>
            </a:r>
            <a:r>
              <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endPar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endParaRPr>
          </a:p>
          <a:p>
            <a:pPr lvl="0"/>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Тиісті</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үлгідегі</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білім</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беру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ұйымдары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қызметінің</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үлгілік</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қағидалары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en-US" altLang="x-none" sz="1600" dirty="0">
                <a:latin typeface="Times New Roman" panose="02020603050405020304" pitchFamily="18" charset="0"/>
                <a:ea typeface="Calibri" panose="020F0502020204030204" pitchFamily="34" charset="0"/>
                <a:cs typeface="Times New Roman" panose="02020603050405020304" pitchFamily="18" charset="0"/>
                <a:hlinkClick r:id="rId12"/>
              </a:rPr>
              <a:t>https://</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12"/>
              </a:rPr>
              <a:t>adilet.zan.kz/kaz/docs/V1800017657</a:t>
            </a:r>
            <a:r>
              <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p>
          <a:p>
            <a:pPr lvl="0"/>
            <a:r>
              <a:rPr lang="kk-KZ" altLang="x-none" sz="1600" dirty="0">
                <a:latin typeface="Times New Roman" panose="02020603050405020304" pitchFamily="18" charset="0"/>
                <a:ea typeface="Calibri" panose="020F0502020204030204" pitchFamily="34" charset="0"/>
                <a:cs typeface="Times New Roman" panose="02020603050405020304" pitchFamily="18" charset="0"/>
              </a:rPr>
              <a:t>Білім беру қызметтерін көрсетудің үлгілік шартының нысандары </a:t>
            </a:r>
            <a:r>
              <a:rPr lang="en-US" altLang="x-none" sz="1600" dirty="0">
                <a:latin typeface="Times New Roman" panose="02020603050405020304" pitchFamily="18" charset="0"/>
                <a:ea typeface="Calibri" panose="020F0502020204030204" pitchFamily="34" charset="0"/>
                <a:cs typeface="Times New Roman" panose="02020603050405020304" pitchFamily="18" charset="0"/>
                <a:hlinkClick r:id="rId13"/>
              </a:rPr>
              <a:t>https://</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13"/>
              </a:rPr>
              <a:t>adilet.zan.kz/kaz/docs/V1600013227</a:t>
            </a:r>
            <a:r>
              <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p>
          <a:p>
            <a:pPr lvl="0"/>
            <a:r>
              <a:rPr lang="kk-KZ" altLang="x-none" sz="1600" dirty="0">
                <a:latin typeface="Times New Roman" panose="02020603050405020304" pitchFamily="18" charset="0"/>
                <a:ea typeface="Calibri" panose="020F0502020204030204" pitchFamily="34" charset="0"/>
                <a:cs typeface="Times New Roman" panose="02020603050405020304" pitchFamily="18" charset="0"/>
              </a:rPr>
              <a:t>Мемлекеттік білім беру ұйымдары қызметкерлерінің үлгі штаттары </a:t>
            </a:r>
            <a:r>
              <a:rPr lang="en-US" altLang="x-none" sz="1600" dirty="0">
                <a:latin typeface="Times New Roman" panose="02020603050405020304" pitchFamily="18" charset="0"/>
                <a:ea typeface="Calibri" panose="020F0502020204030204" pitchFamily="34" charset="0"/>
                <a:cs typeface="Times New Roman" panose="02020603050405020304" pitchFamily="18" charset="0"/>
                <a:hlinkClick r:id="rId14"/>
              </a:rPr>
              <a:t>https://adilet.zan.kz/kaz/docs/P080000077</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14"/>
              </a:rPr>
              <a:t>_</a:t>
            </a:r>
            <a:r>
              <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p>
          <a:p>
            <a:pPr lvl="0"/>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Педагог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қызметкерлер</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мен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оларға</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теңестірілген</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тұлғалардың</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лауазымдарының</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үлгілік</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біліктілік</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сипаттамалары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en-US" altLang="x-none" sz="1600" dirty="0">
                <a:latin typeface="Times New Roman" panose="02020603050405020304" pitchFamily="18" charset="0"/>
                <a:ea typeface="Calibri" panose="020F0502020204030204" pitchFamily="34" charset="0"/>
                <a:cs typeface="Times New Roman" panose="02020603050405020304" pitchFamily="18" charset="0"/>
                <a:hlinkClick r:id="rId15"/>
              </a:rPr>
              <a:t>https://adilet.zan.kz/kaz/docs/V090005750</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15"/>
              </a:rPr>
              <a:t>_</a:t>
            </a:r>
            <a:r>
              <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p>
          <a:p>
            <a:pPr lvl="0"/>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Жабдықтармен</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және</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жиһазбен</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жарақтандыру</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нормалары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hlinkClick r:id="rId16"/>
              </a:rPr>
              <a:t>https://</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16"/>
              </a:rPr>
              <a:t>adilet.zan.kz/kaz/docs/V1600013272</a:t>
            </a:r>
            <a:r>
              <a:rPr lang="ru-RU"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p>
          <a:p>
            <a:pPr lvl="0"/>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Білім</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беру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ұйымдарында</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қамқоршылық</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кеңестің</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жұмысын</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ұйымдастыру</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және</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оны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сайлау</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тәртібінің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үлгілік</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қағидалары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en-US" altLang="x-none" sz="1600" dirty="0">
                <a:latin typeface="Times New Roman" panose="02020603050405020304" pitchFamily="18" charset="0"/>
                <a:ea typeface="Calibri" panose="020F0502020204030204" pitchFamily="34" charset="0"/>
                <a:cs typeface="Times New Roman" panose="02020603050405020304" pitchFamily="18" charset="0"/>
                <a:hlinkClick r:id="rId17"/>
              </a:rPr>
              <a:t>https://</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17"/>
              </a:rPr>
              <a:t>adilet.zan.kz/kaz/docs/V1700015584</a:t>
            </a:r>
            <a:endParaRPr kumimoji="0" lang="kk-KZ" altLang="x-none" sz="900" b="0" i="0" u="none" strike="noStrike" cap="none" normalizeH="0" baseline="0" dirty="0">
              <a:ln>
                <a:noFill/>
              </a:ln>
              <a:solidFill>
                <a:schemeClr val="tx1"/>
              </a:solidFill>
              <a:effectLst/>
            </a:endParaRPr>
          </a:p>
          <a:p>
            <a:pPr lvl="0"/>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Мектепке дейінгі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және</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орта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білім</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беру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ұйымдарын</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бейнебақылау</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жүйелерімен</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жарақтау</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стандарттары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және</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оларға</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қойылатын</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талаптар</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en-US" altLang="x-none" sz="1600" dirty="0">
                <a:latin typeface="Times New Roman" panose="02020603050405020304" pitchFamily="18" charset="0"/>
                <a:ea typeface="Calibri" panose="020F0502020204030204" pitchFamily="34" charset="0"/>
                <a:cs typeface="Times New Roman" panose="02020603050405020304" pitchFamily="18" charset="0"/>
                <a:hlinkClick r:id="rId18"/>
              </a:rPr>
              <a:t>https://</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18"/>
              </a:rPr>
              <a:t>adilet.zan.kz/kaz/docs/V1900018239</a:t>
            </a:r>
            <a:r>
              <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rPr>
              <a:t> </a:t>
            </a:r>
            <a:endPar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endParaRPr>
          </a:p>
          <a:p>
            <a:pPr lvl="0"/>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Мектепке дейінгі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білім</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беру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саласында</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мемлекеттік</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қызметтер</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көрсету</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қағидалары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en-US" altLang="x-none" sz="1600" dirty="0">
                <a:latin typeface="Times New Roman" panose="02020603050405020304" pitchFamily="18" charset="0"/>
                <a:ea typeface="Calibri" panose="020F0502020204030204" pitchFamily="34" charset="0"/>
                <a:cs typeface="Times New Roman" panose="02020603050405020304" pitchFamily="18" charset="0"/>
                <a:hlinkClick r:id="rId19"/>
              </a:rPr>
              <a:t>https://</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19"/>
              </a:rPr>
              <a:t>adilet.zan.kz/kaz/docs/V2000020883</a:t>
            </a:r>
            <a:endParaRPr lang="kk-KZ" altLang="x-none" sz="1600" dirty="0" smtClean="0">
              <a:latin typeface="Times New Roman" panose="02020603050405020304" pitchFamily="18" charset="0"/>
              <a:ea typeface="Calibri" panose="020F0502020204030204" pitchFamily="34" charset="0"/>
              <a:cs typeface="Times New Roman" panose="02020603050405020304" pitchFamily="18" charset="0"/>
            </a:endParaRPr>
          </a:p>
          <a:p>
            <a:pPr lvl="0"/>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Орта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білім</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беру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ұйымдарына</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арналған</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оқулықтардың</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мектепке</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дейінгі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ұйымдарға</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орта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білім</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беру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ұйымдарына</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арналған</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оқу-әдістемелік</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кешендердің</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оның</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ішінде</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электрондық</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нысандағы</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ru-RU" altLang="x-none" sz="1600" dirty="0" err="1">
                <a:latin typeface="Times New Roman" panose="02020603050405020304" pitchFamily="18" charset="0"/>
                <a:ea typeface="Calibri" panose="020F0502020204030204" pitchFamily="34" charset="0"/>
                <a:cs typeface="Times New Roman" panose="02020603050405020304" pitchFamily="18" charset="0"/>
              </a:rPr>
              <a:t>тізбесі</a:t>
            </a:r>
            <a:r>
              <a:rPr lang="ru-RU" altLang="x-none" sz="1600" dirty="0">
                <a:latin typeface="Times New Roman" panose="02020603050405020304" pitchFamily="18" charset="0"/>
                <a:ea typeface="Calibri" panose="020F0502020204030204" pitchFamily="34" charset="0"/>
                <a:cs typeface="Times New Roman" panose="02020603050405020304" pitchFamily="18" charset="0"/>
              </a:rPr>
              <a:t> </a:t>
            </a:r>
            <a:r>
              <a:rPr lang="en-US" altLang="x-none" sz="1600" dirty="0">
                <a:latin typeface="Times New Roman" panose="02020603050405020304" pitchFamily="18" charset="0"/>
                <a:ea typeface="Calibri" panose="020F0502020204030204" pitchFamily="34" charset="0"/>
                <a:cs typeface="Times New Roman" panose="02020603050405020304" pitchFamily="18" charset="0"/>
                <a:hlinkClick r:id="rId20"/>
              </a:rPr>
              <a:t>https://</a:t>
            </a:r>
            <a:r>
              <a:rPr lang="en-US" altLang="x-none" sz="1600" dirty="0" smtClean="0">
                <a:latin typeface="Times New Roman" panose="02020603050405020304" pitchFamily="18" charset="0"/>
                <a:ea typeface="Calibri" panose="020F0502020204030204" pitchFamily="34" charset="0"/>
                <a:cs typeface="Times New Roman" panose="02020603050405020304" pitchFamily="18" charset="0"/>
                <a:hlinkClick r:id="rId20"/>
              </a:rPr>
              <a:t>adilet.zan.kz/kaz/docs/V2000020708</a:t>
            </a:r>
            <a:endParaRPr kumimoji="0" lang="ru-RU" altLang="x-none" sz="2000" b="0" i="0" u="none" strike="noStrike" cap="none" normalizeH="0" baseline="0" dirty="0">
              <a:ln>
                <a:noFill/>
              </a:ln>
              <a:solidFill>
                <a:schemeClr val="tx1"/>
              </a:solidFill>
              <a:effectLst/>
              <a:latin typeface="Arial" panose="020B0604020202020204" pitchFamily="34" charset="0"/>
            </a:endParaRPr>
          </a:p>
        </p:txBody>
      </p:sp>
      <p:sp>
        <p:nvSpPr>
          <p:cNvPr id="9" name="Овал 8">
            <a:extLst>
              <a:ext uri="{FF2B5EF4-FFF2-40B4-BE49-F238E27FC236}">
                <a16:creationId xmlns:a16="http://schemas.microsoft.com/office/drawing/2014/main" xmlns="" id="{F223A78F-F753-8CA0-3C58-C68AEBD73B47}"/>
              </a:ext>
            </a:extLst>
          </p:cNvPr>
          <p:cNvSpPr/>
          <p:nvPr/>
        </p:nvSpPr>
        <p:spPr>
          <a:xfrm>
            <a:off x="10720551" y="52801"/>
            <a:ext cx="1332185" cy="112471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kk-KZ" sz="4400" dirty="0"/>
              <a:t>19</a:t>
            </a:r>
            <a:endParaRPr lang="x-none" sz="4400" dirty="0"/>
          </a:p>
        </p:txBody>
      </p:sp>
    </p:spTree>
    <p:extLst>
      <p:ext uri="{BB962C8B-B14F-4D97-AF65-F5344CB8AC3E}">
        <p14:creationId xmlns:p14="http://schemas.microsoft.com/office/powerpoint/2010/main" val="35596656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261362B-D22E-43CB-DBE2-FA808286501C}"/>
              </a:ext>
            </a:extLst>
          </p:cNvPr>
          <p:cNvSpPr>
            <a:spLocks noGrp="1"/>
          </p:cNvSpPr>
          <p:nvPr>
            <p:ph type="title"/>
          </p:nvPr>
        </p:nvSpPr>
        <p:spPr>
          <a:xfrm>
            <a:off x="0" y="248906"/>
            <a:ext cx="12029090" cy="856703"/>
          </a:xfrm>
        </p:spPr>
        <p:txBody>
          <a:bodyPr>
            <a:noAutofit/>
          </a:bodyPr>
          <a:lstStyle/>
          <a:p>
            <a:pPr indent="450215" algn="just">
              <a:lnSpc>
                <a:spcPct val="100000"/>
              </a:lnSpc>
              <a:spcAft>
                <a:spcPts val="800"/>
              </a:spcAft>
            </a:pPr>
            <a:r>
              <a:rPr lang="kk-KZ" sz="2400" b="1" dirty="0" smtClean="0">
                <a:latin typeface="Arial" panose="020B0604020202020204" pitchFamily="34" charset="0"/>
                <a:ea typeface="Calibri" panose="020F0502020204030204" pitchFamily="34" charset="0"/>
                <a:cs typeface="Arial" panose="020B0604020202020204" pitchFamily="34" charset="0"/>
              </a:rPr>
              <a:t>МЕКТЕПКЕ ДЕЙІНГІ ҰЙЫМДАР ТӘРБИЕЛЕУ-БІЛІМ БЕРУ ПРОЦЕСІН:</a:t>
            </a:r>
            <a:endParaRPr lang="x-none" sz="3200" dirty="0">
              <a:latin typeface="Arial" panose="020B0604020202020204" pitchFamily="34" charset="0"/>
              <a:cs typeface="Arial" panose="020B0604020202020204" pitchFamily="34" charset="0"/>
            </a:endParaRPr>
          </a:p>
        </p:txBody>
      </p:sp>
      <p:sp>
        <p:nvSpPr>
          <p:cNvPr id="3" name="Объект 2">
            <a:extLst>
              <a:ext uri="{FF2B5EF4-FFF2-40B4-BE49-F238E27FC236}">
                <a16:creationId xmlns:a16="http://schemas.microsoft.com/office/drawing/2014/main" xmlns="" id="{2E42E885-BBCC-B14C-FB15-EFF685DA4A02}"/>
              </a:ext>
            </a:extLst>
          </p:cNvPr>
          <p:cNvSpPr>
            <a:spLocks noGrp="1"/>
          </p:cNvSpPr>
          <p:nvPr>
            <p:ph idx="1"/>
          </p:nvPr>
        </p:nvSpPr>
        <p:spPr>
          <a:xfrm>
            <a:off x="327134" y="1590683"/>
            <a:ext cx="11537731" cy="4351338"/>
          </a:xfrm>
        </p:spPr>
        <p:txBody>
          <a:bodyPr>
            <a:noAutofit/>
          </a:bodyPr>
          <a:lstStyle/>
          <a:p>
            <a:pPr algn="just">
              <a:buFont typeface="Wingdings" panose="05000000000000000000" pitchFamily="2" charset="2"/>
              <a:buChar char="q"/>
            </a:pPr>
            <a:r>
              <a:rPr lang="ru-RU" dirty="0">
                <a:latin typeface="Arial" panose="020B0604020202020204" pitchFamily="34" charset="0"/>
                <a:cs typeface="Arial" panose="020B0604020202020204" pitchFamily="34" charset="0"/>
              </a:rPr>
              <a:t> </a:t>
            </a:r>
            <a:r>
              <a:rPr lang="ru-RU" sz="2400" dirty="0">
                <a:latin typeface="Arial" panose="020B0604020202020204" pitchFamily="34" charset="0"/>
                <a:cs typeface="Arial" panose="020B0604020202020204" pitchFamily="34" charset="0"/>
              </a:rPr>
              <a:t>Мектепке дейінгі </a:t>
            </a:r>
            <a:r>
              <a:rPr lang="ru-RU" sz="2400" dirty="0" err="1">
                <a:latin typeface="Arial" panose="020B0604020202020204" pitchFamily="34" charset="0"/>
                <a:cs typeface="Arial" panose="020B0604020202020204" pitchFamily="34" charset="0"/>
              </a:rPr>
              <a:t>тәрбие</a:t>
            </a:r>
            <a:r>
              <a:rPr lang="ru-RU" sz="2400" dirty="0">
                <a:latin typeface="Arial" panose="020B0604020202020204" pitchFamily="34" charset="0"/>
                <a:cs typeface="Arial" panose="020B0604020202020204" pitchFamily="34" charset="0"/>
              </a:rPr>
              <a:t> мен </a:t>
            </a:r>
            <a:r>
              <a:rPr lang="ru-RU" sz="2400" dirty="0" err="1">
                <a:latin typeface="Arial" panose="020B0604020202020204" pitchFamily="34" charset="0"/>
                <a:cs typeface="Arial" panose="020B0604020202020204" pitchFamily="34" charset="0"/>
              </a:rPr>
              <a:t>оқытудың</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мемлекеттік</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жалпыға</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міндетті</a:t>
            </a:r>
            <a:r>
              <a:rPr lang="ru-RU" sz="2400" dirty="0">
                <a:latin typeface="Arial" panose="020B0604020202020204" pitchFamily="34" charset="0"/>
                <a:cs typeface="Arial" panose="020B0604020202020204" pitchFamily="34" charset="0"/>
              </a:rPr>
              <a:t> </a:t>
            </a:r>
            <a:r>
              <a:rPr lang="ru-RU" sz="2400" dirty="0" err="1" smtClean="0">
                <a:latin typeface="Arial" panose="020B0604020202020204" pitchFamily="34" charset="0"/>
                <a:cs typeface="Arial" panose="020B0604020202020204" pitchFamily="34" charset="0"/>
              </a:rPr>
              <a:t>стандартына</a:t>
            </a:r>
            <a:r>
              <a:rPr lang="ru-RU" sz="2400" dirty="0" smtClean="0">
                <a:latin typeface="Arial" panose="020B0604020202020204" pitchFamily="34" charset="0"/>
                <a:cs typeface="Arial" panose="020B0604020202020204" pitchFamily="34" charset="0"/>
              </a:rPr>
              <a:t> </a:t>
            </a:r>
          </a:p>
          <a:p>
            <a:pPr algn="just">
              <a:buFont typeface="Wingdings" panose="05000000000000000000" pitchFamily="2" charset="2"/>
              <a:buChar char="q"/>
            </a:pPr>
            <a:r>
              <a:rPr lang="ru-RU" sz="2400" dirty="0">
                <a:latin typeface="Arial" panose="020B0604020202020204" pitchFamily="34" charset="0"/>
                <a:cs typeface="Arial" panose="020B0604020202020204" pitchFamily="34" charset="0"/>
              </a:rPr>
              <a:t> Мектепке </a:t>
            </a:r>
            <a:r>
              <a:rPr lang="ru-RU" sz="2400" dirty="0" err="1">
                <a:latin typeface="Arial" panose="020B0604020202020204" pitchFamily="34" charset="0"/>
                <a:cs typeface="Arial" panose="020B0604020202020204" pitchFamily="34" charset="0"/>
              </a:rPr>
              <a:t>дей</a:t>
            </a:r>
            <a:r>
              <a:rPr lang="en-US" sz="2400" dirty="0" err="1">
                <a:latin typeface="Arial" panose="020B0604020202020204" pitchFamily="34" charset="0"/>
                <a:cs typeface="Arial" panose="020B0604020202020204" pitchFamily="34" charset="0"/>
              </a:rPr>
              <a:t>i</a:t>
            </a:r>
            <a:r>
              <a:rPr lang="ru-RU" sz="2400" dirty="0" err="1">
                <a:latin typeface="Arial" panose="020B0604020202020204" pitchFamily="34" charset="0"/>
                <a:cs typeface="Arial" panose="020B0604020202020204" pitchFamily="34" charset="0"/>
              </a:rPr>
              <a:t>нг</a:t>
            </a:r>
            <a:r>
              <a:rPr lang="en-US" sz="2400" dirty="0" err="1">
                <a:latin typeface="Arial" panose="020B0604020202020204" pitchFamily="34" charset="0"/>
                <a:cs typeface="Arial" panose="020B0604020202020204" pitchFamily="34" charset="0"/>
              </a:rPr>
              <a:t>i</a:t>
            </a:r>
            <a:r>
              <a:rPr lang="en-US"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ұйымдар</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қызмет</a:t>
            </a:r>
            <a:r>
              <a:rPr lang="en-US" sz="2400" dirty="0" err="1">
                <a:latin typeface="Arial" panose="020B0604020202020204" pitchFamily="34" charset="0"/>
                <a:cs typeface="Arial" panose="020B0604020202020204" pitchFamily="34" charset="0"/>
              </a:rPr>
              <a:t>i</a:t>
            </a:r>
            <a:r>
              <a:rPr lang="ru-RU" sz="2400" dirty="0">
                <a:latin typeface="Arial" panose="020B0604020202020204" pitchFamily="34" charset="0"/>
                <a:cs typeface="Arial" panose="020B0604020202020204" pitchFamily="34" charset="0"/>
              </a:rPr>
              <a:t>н</a:t>
            </a:r>
            <a:r>
              <a:rPr lang="en-US" sz="2400" dirty="0" err="1">
                <a:latin typeface="Arial" panose="020B0604020202020204" pitchFamily="34" charset="0"/>
                <a:cs typeface="Arial" panose="020B0604020202020204" pitchFamily="34" charset="0"/>
              </a:rPr>
              <a:t>i</a:t>
            </a:r>
            <a:r>
              <a:rPr lang="ru-RU" sz="2400" dirty="0">
                <a:latin typeface="Arial" panose="020B0604020202020204" pitchFamily="34" charset="0"/>
                <a:cs typeface="Arial" panose="020B0604020202020204" pitchFamily="34" charset="0"/>
              </a:rPr>
              <a:t>ң </a:t>
            </a:r>
            <a:r>
              <a:rPr lang="ru-RU" sz="2400" dirty="0" err="1">
                <a:latin typeface="Arial" panose="020B0604020202020204" pitchFamily="34" charset="0"/>
                <a:cs typeface="Arial" panose="020B0604020202020204" pitchFamily="34" charset="0"/>
              </a:rPr>
              <a:t>үлгілік</a:t>
            </a:r>
            <a:r>
              <a:rPr lang="ru-RU" sz="2400" dirty="0">
                <a:latin typeface="Arial" panose="020B0604020202020204" pitchFamily="34" charset="0"/>
                <a:cs typeface="Arial" panose="020B0604020202020204" pitchFamily="34" charset="0"/>
              </a:rPr>
              <a:t> </a:t>
            </a:r>
            <a:r>
              <a:rPr lang="ru-RU" sz="2400" dirty="0" err="1" smtClean="0">
                <a:latin typeface="Arial" panose="020B0604020202020204" pitchFamily="34" charset="0"/>
                <a:cs typeface="Arial" panose="020B0604020202020204" pitchFamily="34" charset="0"/>
              </a:rPr>
              <a:t>қағидаларына</a:t>
            </a:r>
            <a:endParaRPr lang="ru-RU" sz="2400" dirty="0" smtClean="0">
              <a:latin typeface="Arial" panose="020B0604020202020204" pitchFamily="34" charset="0"/>
              <a:cs typeface="Arial" panose="020B0604020202020204" pitchFamily="34" charset="0"/>
            </a:endParaRPr>
          </a:p>
          <a:p>
            <a:pPr algn="just">
              <a:buFont typeface="Wingdings" panose="05000000000000000000" pitchFamily="2" charset="2"/>
              <a:buChar char="q"/>
            </a:pPr>
            <a:r>
              <a:rPr lang="ru-RU" sz="2400" dirty="0">
                <a:latin typeface="Arial" panose="020B0604020202020204" pitchFamily="34" charset="0"/>
                <a:cs typeface="Arial" panose="020B0604020202020204" pitchFamily="34" charset="0"/>
              </a:rPr>
              <a:t> Мектепке дейінгі </a:t>
            </a:r>
            <a:r>
              <a:rPr lang="ru-RU" sz="2400" dirty="0" err="1">
                <a:latin typeface="Arial" panose="020B0604020202020204" pitchFamily="34" charset="0"/>
                <a:cs typeface="Arial" panose="020B0604020202020204" pitchFamily="34" charset="0"/>
              </a:rPr>
              <a:t>тәрбие</a:t>
            </a:r>
            <a:r>
              <a:rPr lang="ru-RU" sz="2400" dirty="0">
                <a:latin typeface="Arial" panose="020B0604020202020204" pitchFamily="34" charset="0"/>
                <a:cs typeface="Arial" panose="020B0604020202020204" pitchFamily="34" charset="0"/>
              </a:rPr>
              <a:t> мен </a:t>
            </a:r>
            <a:r>
              <a:rPr lang="ru-RU" sz="2400" dirty="0" err="1">
                <a:latin typeface="Arial" panose="020B0604020202020204" pitchFamily="34" charset="0"/>
                <a:cs typeface="Arial" panose="020B0604020202020204" pitchFamily="34" charset="0"/>
              </a:rPr>
              <a:t>оқытудың</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үлгілік</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оқу</a:t>
            </a:r>
            <a:r>
              <a:rPr lang="ru-RU" sz="2400" dirty="0">
                <a:latin typeface="Arial" panose="020B0604020202020204" pitchFamily="34" charset="0"/>
                <a:cs typeface="Arial" panose="020B0604020202020204" pitchFamily="34" charset="0"/>
              </a:rPr>
              <a:t> </a:t>
            </a:r>
            <a:r>
              <a:rPr lang="ru-RU" sz="2400" dirty="0" err="1" smtClean="0">
                <a:latin typeface="Arial" panose="020B0604020202020204" pitchFamily="34" charset="0"/>
                <a:cs typeface="Arial" panose="020B0604020202020204" pitchFamily="34" charset="0"/>
              </a:rPr>
              <a:t>жоспарларына</a:t>
            </a:r>
            <a:r>
              <a:rPr lang="ru-RU" sz="2400" dirty="0" smtClean="0">
                <a:latin typeface="Arial" panose="020B0604020202020204" pitchFamily="34" charset="0"/>
                <a:cs typeface="Arial" panose="020B0604020202020204" pitchFamily="34" charset="0"/>
              </a:rPr>
              <a:t> </a:t>
            </a:r>
          </a:p>
          <a:p>
            <a:pPr algn="just">
              <a:buFont typeface="Wingdings" panose="05000000000000000000" pitchFamily="2" charset="2"/>
              <a:buChar char="q"/>
            </a:pPr>
            <a:r>
              <a:rPr lang="ru-RU" sz="2400" dirty="0">
                <a:latin typeface="Arial" panose="020B0604020202020204" pitchFamily="34" charset="0"/>
                <a:cs typeface="Arial" panose="020B0604020202020204" pitchFamily="34" charset="0"/>
              </a:rPr>
              <a:t> Мектепке дейінгі </a:t>
            </a:r>
            <a:r>
              <a:rPr lang="ru-RU" sz="2400" dirty="0" err="1">
                <a:latin typeface="Arial" panose="020B0604020202020204" pitchFamily="34" charset="0"/>
                <a:cs typeface="Arial" panose="020B0604020202020204" pitchFamily="34" charset="0"/>
              </a:rPr>
              <a:t>тәрбие</a:t>
            </a:r>
            <a:r>
              <a:rPr lang="ru-RU" sz="2400" dirty="0">
                <a:latin typeface="Arial" panose="020B0604020202020204" pitchFamily="34" charset="0"/>
                <a:cs typeface="Arial" panose="020B0604020202020204" pitchFamily="34" charset="0"/>
              </a:rPr>
              <a:t> мен </a:t>
            </a:r>
            <a:r>
              <a:rPr lang="ru-RU" sz="2400" dirty="0" err="1">
                <a:latin typeface="Arial" panose="020B0604020202020204" pitchFamily="34" charset="0"/>
                <a:cs typeface="Arial" panose="020B0604020202020204" pitchFamily="34" charset="0"/>
              </a:rPr>
              <a:t>оқытудың</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үлгілік</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оқу</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бағдарламасына</a:t>
            </a:r>
            <a:r>
              <a:rPr lang="ru-RU" sz="2400" dirty="0">
                <a:latin typeface="Arial" panose="020B0604020202020204" pitchFamily="34" charset="0"/>
                <a:cs typeface="Arial" panose="020B0604020202020204" pitchFamily="34" charset="0"/>
              </a:rPr>
              <a:t> </a:t>
            </a:r>
          </a:p>
          <a:p>
            <a:pPr algn="just">
              <a:buFont typeface="Wingdings" panose="05000000000000000000" pitchFamily="2" charset="2"/>
              <a:buChar char="q"/>
            </a:pPr>
            <a:r>
              <a:rPr lang="ru-RU" sz="2400" dirty="0">
                <a:latin typeface="Arial" panose="020B0604020202020204" pitchFamily="34" charset="0"/>
                <a:cs typeface="Arial" panose="020B0604020202020204" pitchFamily="34" charset="0"/>
              </a:rPr>
              <a:t> </a:t>
            </a:r>
            <a:r>
              <a:rPr lang="ru-RU" sz="2400" dirty="0" smtClean="0">
                <a:latin typeface="Arial" panose="020B0604020202020204" pitchFamily="34" charset="0"/>
                <a:cs typeface="Arial" panose="020B0604020202020204" pitchFamily="34" charset="0"/>
              </a:rPr>
              <a:t>Мектепке </a:t>
            </a:r>
            <a:r>
              <a:rPr lang="ru-RU" sz="2400" dirty="0">
                <a:latin typeface="Arial" panose="020B0604020202020204" pitchFamily="34" charset="0"/>
                <a:cs typeface="Arial" panose="020B0604020202020204" pitchFamily="34" charset="0"/>
              </a:rPr>
              <a:t>дейінгі </a:t>
            </a:r>
            <a:r>
              <a:rPr lang="ru-RU" sz="2400" dirty="0" err="1">
                <a:latin typeface="Arial" panose="020B0604020202020204" pitchFamily="34" charset="0"/>
                <a:cs typeface="Arial" panose="020B0604020202020204" pitchFamily="34" charset="0"/>
              </a:rPr>
              <a:t>ұйымдар</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үшін</a:t>
            </a:r>
            <a:r>
              <a:rPr lang="ru-RU" sz="2400" dirty="0">
                <a:latin typeface="Arial" panose="020B0604020202020204" pitchFamily="34" charset="0"/>
                <a:cs typeface="Arial" panose="020B0604020202020204" pitchFamily="34" charset="0"/>
              </a:rPr>
              <a:t> </a:t>
            </a:r>
            <a:r>
              <a:rPr lang="ru-RU" sz="2400" dirty="0" err="1" smtClean="0">
                <a:latin typeface="Arial" panose="020B0604020202020204" pitchFamily="34" charset="0"/>
                <a:cs typeface="Arial" panose="020B0604020202020204" pitchFamily="34" charset="0"/>
              </a:rPr>
              <a:t>әзірленген</a:t>
            </a:r>
            <a:r>
              <a:rPr lang="ru-RU" sz="2400" dirty="0" smtClean="0">
                <a:latin typeface="Arial" panose="020B0604020202020204" pitchFamily="34" charset="0"/>
                <a:cs typeface="Arial" panose="020B0604020202020204" pitchFamily="34" charset="0"/>
              </a:rPr>
              <a:t> </a:t>
            </a:r>
            <a:r>
              <a:rPr lang="ru-RU" sz="2400" dirty="0" err="1" smtClean="0">
                <a:latin typeface="Arial" panose="020B0604020202020204" pitchFamily="34" charset="0"/>
                <a:cs typeface="Arial" panose="020B0604020202020204" pitchFamily="34" charset="0"/>
              </a:rPr>
              <a:t>білім</a:t>
            </a:r>
            <a:r>
              <a:rPr lang="ru-RU" sz="2400" dirty="0" smtClean="0">
                <a:latin typeface="Arial" panose="020B0604020202020204" pitchFamily="34" charset="0"/>
                <a:cs typeface="Arial" panose="020B0604020202020204" pitchFamily="34" charset="0"/>
              </a:rPr>
              <a:t> беру </a:t>
            </a:r>
            <a:r>
              <a:rPr lang="ru-RU" sz="2400" dirty="0" err="1" smtClean="0">
                <a:latin typeface="Arial" panose="020B0604020202020204" pitchFamily="34" charset="0"/>
                <a:cs typeface="Arial" panose="020B0604020202020204" pitchFamily="34" charset="0"/>
              </a:rPr>
              <a:t>бағдарламаларына</a:t>
            </a:r>
            <a:r>
              <a:rPr lang="ru-RU" sz="2400" dirty="0" smtClean="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сәйкес</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жүзеге</a:t>
            </a:r>
            <a:r>
              <a:rPr lang="ru-RU" sz="2400" dirty="0">
                <a:latin typeface="Arial" panose="020B0604020202020204" pitchFamily="34" charset="0"/>
                <a:cs typeface="Arial" panose="020B0604020202020204" pitchFamily="34" charset="0"/>
              </a:rPr>
              <a:t> </a:t>
            </a:r>
            <a:r>
              <a:rPr lang="ru-RU" sz="2400" dirty="0" err="1" smtClean="0">
                <a:latin typeface="Arial" panose="020B0604020202020204" pitchFamily="34" charset="0"/>
                <a:cs typeface="Arial" panose="020B0604020202020204" pitchFamily="34" charset="0"/>
              </a:rPr>
              <a:t>асырады</a:t>
            </a:r>
            <a:endParaRPr lang="x-none" sz="2400" dirty="0">
              <a:latin typeface="Arial" panose="020B0604020202020204" pitchFamily="34" charset="0"/>
              <a:cs typeface="Arial" panose="020B0604020202020204" pitchFamily="34" charset="0"/>
            </a:endParaRPr>
          </a:p>
        </p:txBody>
      </p:sp>
      <p:sp>
        <p:nvSpPr>
          <p:cNvPr id="5" name="Номер слайда 4">
            <a:extLst>
              <a:ext uri="{FF2B5EF4-FFF2-40B4-BE49-F238E27FC236}">
                <a16:creationId xmlns:a16="http://schemas.microsoft.com/office/drawing/2014/main" xmlns="" id="{07B31946-AB11-835D-063E-7F3A8B4D2A88}"/>
              </a:ext>
            </a:extLst>
          </p:cNvPr>
          <p:cNvSpPr>
            <a:spLocks noGrp="1"/>
          </p:cNvSpPr>
          <p:nvPr>
            <p:ph type="sldNum" sz="quarter" idx="12"/>
          </p:nvPr>
        </p:nvSpPr>
        <p:spPr/>
        <p:txBody>
          <a:bodyPr/>
          <a:lstStyle/>
          <a:p>
            <a:fld id="{D60AA196-378B-4E34-85CE-A28CFE21B26D}" type="slidenum">
              <a:rPr lang="ru-RU" smtClean="0">
                <a:solidFill>
                  <a:prstClr val="black">
                    <a:tint val="75000"/>
                  </a:prstClr>
                </a:solidFill>
              </a:rPr>
              <a:pPr/>
              <a:t>8</a:t>
            </a:fld>
            <a:endParaRPr lang="ru-RU">
              <a:solidFill>
                <a:prstClr val="black">
                  <a:tint val="75000"/>
                </a:prstClr>
              </a:solidFill>
            </a:endParaRPr>
          </a:p>
        </p:txBody>
      </p:sp>
    </p:spTree>
    <p:extLst>
      <p:ext uri="{BB962C8B-B14F-4D97-AF65-F5344CB8AC3E}">
        <p14:creationId xmlns:p14="http://schemas.microsoft.com/office/powerpoint/2010/main" val="124143900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261362B-D22E-43CB-DBE2-FA808286501C}"/>
              </a:ext>
            </a:extLst>
          </p:cNvPr>
          <p:cNvSpPr>
            <a:spLocks noGrp="1"/>
          </p:cNvSpPr>
          <p:nvPr>
            <p:ph type="title"/>
          </p:nvPr>
        </p:nvSpPr>
        <p:spPr>
          <a:xfrm>
            <a:off x="81455" y="136525"/>
            <a:ext cx="12029090" cy="856703"/>
          </a:xfrm>
        </p:spPr>
        <p:txBody>
          <a:bodyPr>
            <a:noAutofit/>
          </a:bodyPr>
          <a:lstStyle/>
          <a:p>
            <a:pPr indent="450215" algn="just">
              <a:lnSpc>
                <a:spcPct val="100000"/>
              </a:lnSpc>
              <a:spcAft>
                <a:spcPts val="800"/>
              </a:spcAft>
            </a:pPr>
            <a:r>
              <a:rPr lang="ru-RU" sz="2400" b="1" dirty="0" smtClean="0">
                <a:latin typeface="Arial" panose="020B0604020202020204" pitchFamily="34" charset="0"/>
                <a:ea typeface="Calibri" panose="020F0502020204030204" pitchFamily="34" charset="0"/>
                <a:cs typeface="Arial" panose="020B0604020202020204" pitchFamily="34" charset="0"/>
              </a:rPr>
              <a:t>ТӘРБИЕЛЕНУШІЛЕРДІҢ ЖЕКЕ ТҰЛҒАСЫН ЖАН-ЖАҚТЫ ДАМЫТУ МЫНА БАҒЫТТАР БОЙЫНША:</a:t>
            </a:r>
            <a:endParaRPr lang="x-none" sz="3200" dirty="0">
              <a:latin typeface="Arial" panose="020B0604020202020204" pitchFamily="34" charset="0"/>
              <a:cs typeface="Arial" panose="020B0604020202020204" pitchFamily="34" charset="0"/>
            </a:endParaRPr>
          </a:p>
        </p:txBody>
      </p:sp>
      <p:sp>
        <p:nvSpPr>
          <p:cNvPr id="3" name="Объект 2">
            <a:extLst>
              <a:ext uri="{FF2B5EF4-FFF2-40B4-BE49-F238E27FC236}">
                <a16:creationId xmlns:a16="http://schemas.microsoft.com/office/drawing/2014/main" xmlns="" id="{2E42E885-BBCC-B14C-FB15-EFF685DA4A02}"/>
              </a:ext>
            </a:extLst>
          </p:cNvPr>
          <p:cNvSpPr>
            <a:spLocks noGrp="1"/>
          </p:cNvSpPr>
          <p:nvPr>
            <p:ph idx="1"/>
          </p:nvPr>
        </p:nvSpPr>
        <p:spPr>
          <a:xfrm>
            <a:off x="415911" y="2110034"/>
            <a:ext cx="11537731" cy="3798063"/>
          </a:xfrm>
        </p:spPr>
        <p:txBody>
          <a:bodyPr>
            <a:noAutofit/>
          </a:bodyPr>
          <a:lstStyle/>
          <a:p>
            <a:pPr algn="just">
              <a:buFont typeface="Wingdings" panose="05000000000000000000" pitchFamily="2" charset="2"/>
              <a:buChar char="q"/>
            </a:pPr>
            <a:r>
              <a:rPr lang="ru-RU" dirty="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физикалық</a:t>
            </a:r>
            <a:r>
              <a:rPr lang="ru-RU" dirty="0" smtClean="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дамыту</a:t>
            </a:r>
            <a:endParaRPr lang="ru-RU" dirty="0">
              <a:latin typeface="Arial" panose="020B0604020202020204" pitchFamily="34" charset="0"/>
              <a:cs typeface="Arial" panose="020B0604020202020204" pitchFamily="34" charset="0"/>
            </a:endParaRPr>
          </a:p>
          <a:p>
            <a:pPr algn="just">
              <a:buFont typeface="Wingdings" panose="05000000000000000000" pitchFamily="2" charset="2"/>
              <a:buChar char="q"/>
            </a:pPr>
            <a:r>
              <a:rPr lang="ru-RU" dirty="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коммуникативтік</a:t>
            </a:r>
            <a:r>
              <a:rPr lang="ru-RU" dirty="0" smtClean="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дағдыларды</a:t>
            </a:r>
            <a:r>
              <a:rPr lang="ru-RU" dirty="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дамыту</a:t>
            </a:r>
            <a:r>
              <a:rPr lang="ru-RU" dirty="0" smtClean="0">
                <a:latin typeface="Arial" panose="020B0604020202020204" pitchFamily="34" charset="0"/>
                <a:cs typeface="Arial" panose="020B0604020202020204" pitchFamily="34" charset="0"/>
              </a:rPr>
              <a:t> </a:t>
            </a:r>
          </a:p>
          <a:p>
            <a:pPr algn="just">
              <a:buFont typeface="Wingdings" panose="05000000000000000000" pitchFamily="2" charset="2"/>
              <a:buChar char="q"/>
            </a:pPr>
            <a:r>
              <a:rPr lang="ru-RU" dirty="0" err="1" smtClean="0">
                <a:latin typeface="Arial" panose="020B0604020202020204" pitchFamily="34" charset="0"/>
                <a:cs typeface="Arial" panose="020B0604020202020204" pitchFamily="34" charset="0"/>
              </a:rPr>
              <a:t>танымдық</a:t>
            </a:r>
            <a:r>
              <a:rPr lang="ru-RU" dirty="0" smtClean="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және</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зияткерлік</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дағдыларды</a:t>
            </a:r>
            <a:r>
              <a:rPr lang="ru-RU" dirty="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дамыту</a:t>
            </a:r>
            <a:r>
              <a:rPr lang="ru-RU" dirty="0" smtClean="0">
                <a:latin typeface="Arial" panose="020B0604020202020204" pitchFamily="34" charset="0"/>
                <a:cs typeface="Arial" panose="020B0604020202020204" pitchFamily="34" charset="0"/>
              </a:rPr>
              <a:t> </a:t>
            </a:r>
          </a:p>
          <a:p>
            <a:pPr algn="just">
              <a:buFont typeface="Wingdings" panose="05000000000000000000" pitchFamily="2" charset="2"/>
              <a:buChar char="q"/>
            </a:pPr>
            <a:r>
              <a:rPr lang="ru-RU" dirty="0" err="1" smtClean="0">
                <a:latin typeface="Arial" panose="020B0604020202020204" pitchFamily="34" charset="0"/>
                <a:cs typeface="Arial" panose="020B0604020202020204" pitchFamily="34" charset="0"/>
              </a:rPr>
              <a:t>шығармашылық</a:t>
            </a:r>
            <a:r>
              <a:rPr lang="ru-RU" dirty="0" smtClean="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дағдыларын</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зерттеу</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іс-әрекетін</a:t>
            </a:r>
            <a:r>
              <a:rPr lang="ru-RU" dirty="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дамыту</a:t>
            </a:r>
            <a:endParaRPr lang="ru-RU" dirty="0">
              <a:latin typeface="Arial" panose="020B0604020202020204" pitchFamily="34" charset="0"/>
              <a:cs typeface="Arial" panose="020B0604020202020204" pitchFamily="34" charset="0"/>
            </a:endParaRPr>
          </a:p>
          <a:p>
            <a:pPr algn="just">
              <a:buFont typeface="Wingdings" panose="05000000000000000000" pitchFamily="2" charset="2"/>
              <a:buChar char="q"/>
            </a:pPr>
            <a:r>
              <a:rPr lang="ru-RU" dirty="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әлеуметтік-эмоционалды</a:t>
            </a:r>
            <a:r>
              <a:rPr lang="ru-RU" dirty="0" smtClean="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дағдыларды</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қалыптастыру</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арқылы</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іске</a:t>
            </a:r>
            <a:r>
              <a:rPr lang="ru-RU" dirty="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асырылады</a:t>
            </a:r>
            <a:endParaRPr lang="ru-RU" dirty="0">
              <a:latin typeface="Arial" panose="020B0604020202020204" pitchFamily="34" charset="0"/>
              <a:cs typeface="Arial" panose="020B0604020202020204" pitchFamily="34" charset="0"/>
            </a:endParaRPr>
          </a:p>
        </p:txBody>
      </p:sp>
      <p:sp>
        <p:nvSpPr>
          <p:cNvPr id="5" name="Номер слайда 4">
            <a:extLst>
              <a:ext uri="{FF2B5EF4-FFF2-40B4-BE49-F238E27FC236}">
                <a16:creationId xmlns:a16="http://schemas.microsoft.com/office/drawing/2014/main" xmlns="" id="{07B31946-AB11-835D-063E-7F3A8B4D2A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A196-378B-4E34-85CE-A28CFE21B26D}"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17397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261362B-D22E-43CB-DBE2-FA808286501C}"/>
              </a:ext>
            </a:extLst>
          </p:cNvPr>
          <p:cNvSpPr>
            <a:spLocks noGrp="1"/>
          </p:cNvSpPr>
          <p:nvPr>
            <p:ph type="title"/>
          </p:nvPr>
        </p:nvSpPr>
        <p:spPr>
          <a:xfrm>
            <a:off x="0" y="41932"/>
            <a:ext cx="12029090" cy="856703"/>
          </a:xfrm>
        </p:spPr>
        <p:txBody>
          <a:bodyPr>
            <a:noAutofit/>
          </a:bodyPr>
          <a:lstStyle/>
          <a:p>
            <a:pPr indent="450215" algn="just">
              <a:lnSpc>
                <a:spcPct val="100000"/>
              </a:lnSpc>
              <a:spcAft>
                <a:spcPts val="800"/>
              </a:spcAft>
            </a:pPr>
            <a:r>
              <a:rPr lang="ru-RU" sz="2000" b="1" dirty="0" smtClean="0">
                <a:effectLst/>
                <a:latin typeface="Arial" panose="020B0604020202020204" pitchFamily="34" charset="0"/>
                <a:ea typeface="Calibri" panose="020F0502020204030204" pitchFamily="34" charset="0"/>
                <a:cs typeface="Arial" panose="020B0604020202020204" pitchFamily="34" charset="0"/>
              </a:rPr>
              <a:t>БАЛАЛАРДЫҢ ДАҒДЫЛАРЫН ҚАЛЫПТАСТЫРУ ЖӘНЕ ДАМЫТУ КЕЛЕСІ ҰЙЫМДАСТЫРЫЛҒАН ІС-ӘРЕКЕТТЕРДІ КІРІКТІРУ АРҚЫЛЫ ІСКЕ АСЫРЫЛАДЫ:</a:t>
            </a:r>
            <a:endParaRPr lang="x-none" sz="3200" dirty="0">
              <a:latin typeface="Arial" panose="020B0604020202020204" pitchFamily="34" charset="0"/>
              <a:cs typeface="Arial" panose="020B0604020202020204" pitchFamily="34" charset="0"/>
            </a:endParaRPr>
          </a:p>
        </p:txBody>
      </p:sp>
      <p:sp>
        <p:nvSpPr>
          <p:cNvPr id="3" name="Объект 2">
            <a:extLst>
              <a:ext uri="{FF2B5EF4-FFF2-40B4-BE49-F238E27FC236}">
                <a16:creationId xmlns:a16="http://schemas.microsoft.com/office/drawing/2014/main" xmlns="" id="{2E42E885-BBCC-B14C-FB15-EFF685DA4A02}"/>
              </a:ext>
            </a:extLst>
          </p:cNvPr>
          <p:cNvSpPr>
            <a:spLocks noGrp="1"/>
          </p:cNvSpPr>
          <p:nvPr>
            <p:ph idx="1"/>
          </p:nvPr>
        </p:nvSpPr>
        <p:spPr>
          <a:xfrm>
            <a:off x="162910" y="998577"/>
            <a:ext cx="11537731" cy="5722897"/>
          </a:xfrm>
        </p:spPr>
        <p:txBody>
          <a:bodyPr>
            <a:noAutofit/>
          </a:bodyPr>
          <a:lstStyle/>
          <a:p>
            <a:pPr marL="0" indent="0" algn="just">
              <a:lnSpc>
                <a:spcPct val="100000"/>
              </a:lnSpc>
              <a:spcBef>
                <a:spcPts val="0"/>
              </a:spcBef>
              <a:buNone/>
            </a:pPr>
            <a:r>
              <a:rPr lang="ru-RU" sz="2000" dirty="0" smtClean="0">
                <a:latin typeface="Arial" panose="020B0604020202020204" pitchFamily="34" charset="0"/>
                <a:cs typeface="Arial" panose="020B0604020202020204" pitchFamily="34" charset="0"/>
              </a:rPr>
              <a:t>1) </a:t>
            </a:r>
            <a:r>
              <a:rPr lang="ru-RU" sz="2000" dirty="0" err="1" smtClean="0">
                <a:latin typeface="Arial" panose="020B0604020202020204" pitchFamily="34" charset="0"/>
                <a:cs typeface="Arial" panose="020B0604020202020204" pitchFamily="34" charset="0"/>
              </a:rPr>
              <a:t>дене</a:t>
            </a:r>
            <a:r>
              <a:rPr lang="ru-RU" sz="2000" dirty="0" smtClean="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шынықтыру</a:t>
            </a:r>
            <a:r>
              <a:rPr lang="ru-RU" sz="2000" dirty="0">
                <a:latin typeface="Arial" panose="020B0604020202020204" pitchFamily="34" charset="0"/>
                <a:cs typeface="Arial" panose="020B0604020202020204" pitchFamily="34" charset="0"/>
              </a:rPr>
              <a:t> (ерекше </a:t>
            </a:r>
            <a:r>
              <a:rPr lang="ru-RU" sz="2000" dirty="0" err="1">
                <a:latin typeface="Arial" panose="020B0604020202020204" pitchFamily="34" charset="0"/>
                <a:cs typeface="Arial" panose="020B0604020202020204" pitchFamily="34" charset="0"/>
              </a:rPr>
              <a:t>тәрбиеленушілер</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үшін</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бейімделген</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дене</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шынықтыру</a:t>
            </a:r>
            <a:r>
              <a:rPr lang="ru-RU" sz="2000" dirty="0" smtClean="0">
                <a:latin typeface="Arial" panose="020B0604020202020204" pitchFamily="34" charset="0"/>
                <a:cs typeface="Arial" panose="020B0604020202020204" pitchFamily="34" charset="0"/>
              </a:rPr>
              <a:t>); </a:t>
            </a:r>
          </a:p>
          <a:p>
            <a:pPr marL="0" indent="0" algn="just">
              <a:lnSpc>
                <a:spcPct val="100000"/>
              </a:lnSpc>
              <a:spcBef>
                <a:spcPts val="0"/>
              </a:spcBef>
              <a:buNone/>
            </a:pPr>
            <a:r>
              <a:rPr lang="ru-RU" sz="2000" dirty="0" smtClean="0">
                <a:latin typeface="Arial" panose="020B0604020202020204" pitchFamily="34" charset="0"/>
                <a:cs typeface="Arial" panose="020B0604020202020204" pitchFamily="34" charset="0"/>
              </a:rPr>
              <a:t>2</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жүзу</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жүзу</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бассейні</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болған</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кезде</a:t>
            </a:r>
            <a:r>
              <a:rPr lang="ru-RU" sz="2000" dirty="0" smtClean="0">
                <a:latin typeface="Arial" panose="020B0604020202020204" pitchFamily="34" charset="0"/>
                <a:cs typeface="Arial" panose="020B0604020202020204" pitchFamily="34" charset="0"/>
              </a:rPr>
              <a:t>); </a:t>
            </a:r>
          </a:p>
          <a:p>
            <a:pPr marL="0" indent="0" algn="just">
              <a:lnSpc>
                <a:spcPct val="100000"/>
              </a:lnSpc>
              <a:spcBef>
                <a:spcPts val="0"/>
              </a:spcBef>
              <a:buNone/>
            </a:pPr>
            <a:r>
              <a:rPr lang="ru-RU" sz="2000" dirty="0" smtClean="0">
                <a:latin typeface="Arial" panose="020B0604020202020204" pitchFamily="34" charset="0"/>
                <a:cs typeface="Arial" panose="020B0604020202020204" pitchFamily="34" charset="0"/>
              </a:rPr>
              <a:t>3</a:t>
            </a:r>
            <a:r>
              <a:rPr lang="ru-RU" sz="2000" dirty="0">
                <a:latin typeface="Arial" panose="020B0604020202020204" pitchFamily="34" charset="0"/>
                <a:cs typeface="Arial" panose="020B0604020202020204" pitchFamily="34" charset="0"/>
              </a:rPr>
              <a:t>) </a:t>
            </a:r>
            <a:r>
              <a:rPr lang="ru-RU" sz="2000" dirty="0" err="1" smtClean="0">
                <a:latin typeface="Arial" panose="020B0604020202020204" pitchFamily="34" charset="0"/>
                <a:cs typeface="Arial" panose="020B0604020202020204" pitchFamily="34" charset="0"/>
              </a:rPr>
              <a:t>сөйлеуді</a:t>
            </a:r>
            <a:r>
              <a:rPr lang="ru-RU" sz="2000" dirty="0" smtClean="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дамыту</a:t>
            </a:r>
            <a:r>
              <a:rPr lang="ru-RU" sz="2000" dirty="0">
                <a:latin typeface="Arial" panose="020B0604020202020204" pitchFamily="34" charset="0"/>
                <a:cs typeface="Arial" panose="020B0604020202020204" pitchFamily="34" charset="0"/>
              </a:rPr>
              <a:t>;</a:t>
            </a:r>
          </a:p>
          <a:p>
            <a:pPr marL="0" indent="0" algn="just">
              <a:lnSpc>
                <a:spcPct val="100000"/>
              </a:lnSpc>
              <a:spcBef>
                <a:spcPts val="0"/>
              </a:spcBef>
              <a:buNone/>
            </a:pPr>
            <a:r>
              <a:rPr lang="ru-RU" sz="2000" dirty="0">
                <a:latin typeface="Arial" panose="020B0604020202020204" pitchFamily="34" charset="0"/>
                <a:cs typeface="Arial" panose="020B0604020202020204" pitchFamily="34" charset="0"/>
              </a:rPr>
              <a:t>4) </a:t>
            </a:r>
            <a:r>
              <a:rPr lang="ru-RU" sz="2000" dirty="0" err="1" smtClean="0">
                <a:latin typeface="Arial" panose="020B0604020202020204" pitchFamily="34" charset="0"/>
                <a:cs typeface="Arial" panose="020B0604020202020204" pitchFamily="34" charset="0"/>
              </a:rPr>
              <a:t>көркем</a:t>
            </a:r>
            <a:r>
              <a:rPr lang="ru-RU" sz="2000" dirty="0" smtClean="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әдебиет</a:t>
            </a:r>
            <a:r>
              <a:rPr lang="ru-RU" sz="2000" dirty="0">
                <a:latin typeface="Arial" panose="020B0604020202020204" pitchFamily="34" charset="0"/>
                <a:cs typeface="Arial" panose="020B0604020202020204" pitchFamily="34" charset="0"/>
              </a:rPr>
              <a:t>;</a:t>
            </a:r>
          </a:p>
          <a:p>
            <a:pPr marL="0" indent="0" algn="just">
              <a:lnSpc>
                <a:spcPct val="100000"/>
              </a:lnSpc>
              <a:spcBef>
                <a:spcPts val="0"/>
              </a:spcBef>
              <a:buNone/>
            </a:pPr>
            <a:r>
              <a:rPr lang="ru-RU" sz="2000" dirty="0">
                <a:latin typeface="Arial" panose="020B0604020202020204" pitchFamily="34" charset="0"/>
                <a:cs typeface="Arial" panose="020B0604020202020204" pitchFamily="34" charset="0"/>
              </a:rPr>
              <a:t>5) </a:t>
            </a:r>
            <a:r>
              <a:rPr lang="ru-RU" sz="2000" dirty="0" err="1" smtClean="0">
                <a:latin typeface="Arial" panose="020B0604020202020204" pitchFamily="34" charset="0"/>
                <a:cs typeface="Arial" panose="020B0604020202020204" pitchFamily="34" charset="0"/>
              </a:rPr>
              <a:t>сауат</a:t>
            </a:r>
            <a:r>
              <a:rPr lang="ru-RU" sz="2000" dirty="0" smtClean="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ашу</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негіздері</a:t>
            </a:r>
            <a:r>
              <a:rPr lang="ru-RU" sz="2000" dirty="0">
                <a:latin typeface="Arial" panose="020B0604020202020204" pitchFamily="34" charset="0"/>
                <a:cs typeface="Arial" panose="020B0604020202020204" pitchFamily="34" charset="0"/>
              </a:rPr>
              <a:t>;</a:t>
            </a:r>
          </a:p>
          <a:p>
            <a:pPr marL="0" indent="0" algn="just">
              <a:lnSpc>
                <a:spcPct val="100000"/>
              </a:lnSpc>
              <a:spcBef>
                <a:spcPts val="0"/>
              </a:spcBef>
              <a:buNone/>
            </a:pPr>
            <a:r>
              <a:rPr lang="ru-RU" sz="2000" dirty="0">
                <a:latin typeface="Arial" panose="020B0604020202020204" pitchFamily="34" charset="0"/>
                <a:cs typeface="Arial" panose="020B0604020202020204" pitchFamily="34" charset="0"/>
              </a:rPr>
              <a:t>6) </a:t>
            </a:r>
            <a:r>
              <a:rPr lang="ru-RU" sz="2000" dirty="0" err="1" smtClean="0">
                <a:latin typeface="Arial" panose="020B0604020202020204" pitchFamily="34" charset="0"/>
                <a:cs typeface="Arial" panose="020B0604020202020204" pitchFamily="34" charset="0"/>
              </a:rPr>
              <a:t>қазақ</a:t>
            </a:r>
            <a:r>
              <a:rPr lang="ru-RU" sz="2000" dirty="0" smtClean="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тілі</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оқыту</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басқа</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тілде</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жүргізілетін</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топтарда</a:t>
            </a:r>
            <a:r>
              <a:rPr lang="ru-RU" sz="2000" dirty="0">
                <a:latin typeface="Arial" panose="020B0604020202020204" pitchFamily="34" charset="0"/>
                <a:cs typeface="Arial" panose="020B0604020202020204" pitchFamily="34" charset="0"/>
              </a:rPr>
              <a:t>);</a:t>
            </a:r>
          </a:p>
          <a:p>
            <a:pPr marL="0" indent="0" algn="just">
              <a:lnSpc>
                <a:spcPct val="100000"/>
              </a:lnSpc>
              <a:spcBef>
                <a:spcPts val="0"/>
              </a:spcBef>
              <a:buNone/>
            </a:pPr>
            <a:r>
              <a:rPr lang="ru-RU" sz="2000" dirty="0">
                <a:latin typeface="Arial" panose="020B0604020202020204" pitchFamily="34" charset="0"/>
                <a:cs typeface="Arial" panose="020B0604020202020204" pitchFamily="34" charset="0"/>
              </a:rPr>
              <a:t>7) сенсорика;</a:t>
            </a:r>
          </a:p>
          <a:p>
            <a:pPr marL="0" indent="0" algn="just">
              <a:lnSpc>
                <a:spcPct val="100000"/>
              </a:lnSpc>
              <a:spcBef>
                <a:spcPts val="0"/>
              </a:spcBef>
              <a:buNone/>
            </a:pPr>
            <a:r>
              <a:rPr lang="ru-RU" sz="2000" dirty="0">
                <a:latin typeface="Arial" panose="020B0604020202020204" pitchFamily="34" charset="0"/>
                <a:cs typeface="Arial" panose="020B0604020202020204" pitchFamily="34" charset="0"/>
              </a:rPr>
              <a:t>8) </a:t>
            </a:r>
            <a:r>
              <a:rPr lang="ru-RU" sz="2000" dirty="0" smtClean="0">
                <a:latin typeface="Arial" panose="020B0604020202020204" pitchFamily="34" charset="0"/>
                <a:cs typeface="Arial" panose="020B0604020202020204" pitchFamily="34" charset="0"/>
              </a:rPr>
              <a:t>математика </a:t>
            </a:r>
            <a:r>
              <a:rPr lang="ru-RU" sz="2000" dirty="0" err="1">
                <a:latin typeface="Arial" panose="020B0604020202020204" pitchFamily="34" charset="0"/>
                <a:cs typeface="Arial" panose="020B0604020202020204" pitchFamily="34" charset="0"/>
              </a:rPr>
              <a:t>негіздері</a:t>
            </a:r>
            <a:r>
              <a:rPr lang="ru-RU" sz="2000" dirty="0">
                <a:latin typeface="Arial" panose="020B0604020202020204" pitchFamily="34" charset="0"/>
                <a:cs typeface="Arial" panose="020B0604020202020204" pitchFamily="34" charset="0"/>
              </a:rPr>
              <a:t>;</a:t>
            </a:r>
          </a:p>
          <a:p>
            <a:pPr marL="0" indent="0" algn="just">
              <a:lnSpc>
                <a:spcPct val="100000"/>
              </a:lnSpc>
              <a:spcBef>
                <a:spcPts val="0"/>
              </a:spcBef>
              <a:buNone/>
            </a:pPr>
            <a:r>
              <a:rPr lang="ru-RU" sz="2000" dirty="0">
                <a:latin typeface="Arial" panose="020B0604020202020204" pitchFamily="34" charset="0"/>
                <a:cs typeface="Arial" panose="020B0604020202020204" pitchFamily="34" charset="0"/>
              </a:rPr>
              <a:t>9) </a:t>
            </a:r>
            <a:r>
              <a:rPr lang="ru-RU" sz="2000" dirty="0" err="1" smtClean="0">
                <a:latin typeface="Arial" panose="020B0604020202020204" pitchFamily="34" charset="0"/>
                <a:cs typeface="Arial" panose="020B0604020202020204" pitchFamily="34" charset="0"/>
              </a:rPr>
              <a:t>құрастыру</a:t>
            </a:r>
            <a:r>
              <a:rPr lang="ru-RU" sz="2000" dirty="0">
                <a:latin typeface="Arial" panose="020B0604020202020204" pitchFamily="34" charset="0"/>
                <a:cs typeface="Arial" panose="020B0604020202020204" pitchFamily="34" charset="0"/>
              </a:rPr>
              <a:t>;</a:t>
            </a:r>
          </a:p>
          <a:p>
            <a:pPr marL="0" indent="0" algn="just">
              <a:lnSpc>
                <a:spcPct val="100000"/>
              </a:lnSpc>
              <a:spcBef>
                <a:spcPts val="0"/>
              </a:spcBef>
              <a:buNone/>
            </a:pPr>
            <a:r>
              <a:rPr lang="ru-RU" sz="2000" dirty="0">
                <a:latin typeface="Arial" panose="020B0604020202020204" pitchFamily="34" charset="0"/>
                <a:cs typeface="Arial" panose="020B0604020202020204" pitchFamily="34" charset="0"/>
              </a:rPr>
              <a:t>10) </a:t>
            </a:r>
            <a:r>
              <a:rPr lang="ru-RU" sz="2000" dirty="0" err="1" smtClean="0">
                <a:latin typeface="Arial" panose="020B0604020202020204" pitchFamily="34" charset="0"/>
                <a:cs typeface="Arial" panose="020B0604020202020204" pitchFamily="34" charset="0"/>
              </a:rPr>
              <a:t>қоршаған</a:t>
            </a:r>
            <a:r>
              <a:rPr lang="ru-RU" sz="2000" dirty="0" smtClean="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ортамен</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таныстыру</a:t>
            </a:r>
            <a:r>
              <a:rPr lang="ru-RU" sz="2000" dirty="0">
                <a:latin typeface="Arial" panose="020B0604020202020204" pitchFamily="34" charset="0"/>
                <a:cs typeface="Arial" panose="020B0604020202020204" pitchFamily="34" charset="0"/>
              </a:rPr>
              <a:t>;</a:t>
            </a:r>
          </a:p>
          <a:p>
            <a:pPr marL="0" indent="0" algn="just">
              <a:lnSpc>
                <a:spcPct val="100000"/>
              </a:lnSpc>
              <a:spcBef>
                <a:spcPts val="0"/>
              </a:spcBef>
              <a:buNone/>
            </a:pPr>
            <a:r>
              <a:rPr lang="ru-RU" sz="2000" dirty="0">
                <a:latin typeface="Arial" panose="020B0604020202020204" pitchFamily="34" charset="0"/>
                <a:cs typeface="Arial" panose="020B0604020202020204" pitchFamily="34" charset="0"/>
              </a:rPr>
              <a:t>11) </a:t>
            </a:r>
            <a:r>
              <a:rPr lang="ru-RU" sz="2000" dirty="0" err="1" smtClean="0">
                <a:latin typeface="Arial" panose="020B0604020202020204" pitchFamily="34" charset="0"/>
                <a:cs typeface="Arial" panose="020B0604020202020204" pitchFamily="34" charset="0"/>
              </a:rPr>
              <a:t>сурет</a:t>
            </a:r>
            <a:r>
              <a:rPr lang="ru-RU" sz="2000" dirty="0" smtClean="0">
                <a:latin typeface="Arial" panose="020B0604020202020204" pitchFamily="34" charset="0"/>
                <a:cs typeface="Arial" panose="020B0604020202020204" pitchFamily="34" charset="0"/>
              </a:rPr>
              <a:t> </a:t>
            </a:r>
            <a:r>
              <a:rPr lang="ru-RU" sz="2000" dirty="0">
                <a:latin typeface="Arial" panose="020B0604020202020204" pitchFamily="34" charset="0"/>
                <a:cs typeface="Arial" panose="020B0604020202020204" pitchFamily="34" charset="0"/>
              </a:rPr>
              <a:t>салу;</a:t>
            </a:r>
          </a:p>
          <a:p>
            <a:pPr marL="0" indent="0" algn="just">
              <a:lnSpc>
                <a:spcPct val="100000"/>
              </a:lnSpc>
              <a:spcBef>
                <a:spcPts val="0"/>
              </a:spcBef>
              <a:buNone/>
            </a:pPr>
            <a:r>
              <a:rPr lang="ru-RU" sz="2000" dirty="0">
                <a:latin typeface="Arial" panose="020B0604020202020204" pitchFamily="34" charset="0"/>
                <a:cs typeface="Arial" panose="020B0604020202020204" pitchFamily="34" charset="0"/>
              </a:rPr>
              <a:t>12) </a:t>
            </a:r>
            <a:r>
              <a:rPr lang="ru-RU" sz="2000" dirty="0" err="1" smtClean="0">
                <a:latin typeface="Arial" panose="020B0604020202020204" pitchFamily="34" charset="0"/>
                <a:cs typeface="Arial" panose="020B0604020202020204" pitchFamily="34" charset="0"/>
              </a:rPr>
              <a:t>мүсіндеу</a:t>
            </a:r>
            <a:r>
              <a:rPr lang="ru-RU" sz="2000" dirty="0">
                <a:latin typeface="Arial" panose="020B0604020202020204" pitchFamily="34" charset="0"/>
                <a:cs typeface="Arial" panose="020B0604020202020204" pitchFamily="34" charset="0"/>
              </a:rPr>
              <a:t>;</a:t>
            </a:r>
          </a:p>
          <a:p>
            <a:pPr marL="0" indent="0" algn="just">
              <a:lnSpc>
                <a:spcPct val="100000"/>
              </a:lnSpc>
              <a:spcBef>
                <a:spcPts val="0"/>
              </a:spcBef>
              <a:buNone/>
            </a:pPr>
            <a:r>
              <a:rPr lang="ru-RU" sz="2000" dirty="0">
                <a:latin typeface="Arial" panose="020B0604020202020204" pitchFamily="34" charset="0"/>
                <a:cs typeface="Arial" panose="020B0604020202020204" pitchFamily="34" charset="0"/>
              </a:rPr>
              <a:t>13) </a:t>
            </a:r>
            <a:r>
              <a:rPr lang="ru-RU" sz="2000" dirty="0" err="1" smtClean="0">
                <a:latin typeface="Arial" panose="020B0604020202020204" pitchFamily="34" charset="0"/>
                <a:cs typeface="Arial" panose="020B0604020202020204" pitchFamily="34" charset="0"/>
              </a:rPr>
              <a:t>жапсыру</a:t>
            </a:r>
            <a:r>
              <a:rPr lang="ru-RU" sz="2000" dirty="0">
                <a:latin typeface="Arial" panose="020B0604020202020204" pitchFamily="34" charset="0"/>
                <a:cs typeface="Arial" panose="020B0604020202020204" pitchFamily="34" charset="0"/>
              </a:rPr>
              <a:t>;</a:t>
            </a:r>
          </a:p>
          <a:p>
            <a:pPr marL="0" indent="0" algn="just">
              <a:lnSpc>
                <a:spcPct val="100000"/>
              </a:lnSpc>
              <a:spcBef>
                <a:spcPts val="0"/>
              </a:spcBef>
              <a:buNone/>
            </a:pPr>
            <a:r>
              <a:rPr lang="ru-RU" sz="2000" dirty="0">
                <a:latin typeface="Arial" panose="020B0604020202020204" pitchFamily="34" charset="0"/>
                <a:cs typeface="Arial" panose="020B0604020202020204" pitchFamily="34" charset="0"/>
              </a:rPr>
              <a:t>14) музыка.</a:t>
            </a:r>
          </a:p>
        </p:txBody>
      </p:sp>
      <p:sp>
        <p:nvSpPr>
          <p:cNvPr id="5" name="Номер слайда 4">
            <a:extLst>
              <a:ext uri="{FF2B5EF4-FFF2-40B4-BE49-F238E27FC236}">
                <a16:creationId xmlns:a16="http://schemas.microsoft.com/office/drawing/2014/main" xmlns="" id="{07B31946-AB11-835D-063E-7F3A8B4D2A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A196-378B-4E34-85CE-A28CFE21B26D}"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ru-RU"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71656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2E42E885-BBCC-B14C-FB15-EFF685DA4A02}"/>
              </a:ext>
            </a:extLst>
          </p:cNvPr>
          <p:cNvSpPr>
            <a:spLocks noGrp="1"/>
          </p:cNvSpPr>
          <p:nvPr>
            <p:ph idx="1"/>
          </p:nvPr>
        </p:nvSpPr>
        <p:spPr>
          <a:xfrm>
            <a:off x="305457" y="864493"/>
            <a:ext cx="11581086" cy="5314365"/>
          </a:xfrm>
        </p:spPr>
        <p:txBody>
          <a:bodyPr>
            <a:noAutofit/>
          </a:bodyPr>
          <a:lstStyle/>
          <a:p>
            <a:pPr marL="0" indent="0" algn="just">
              <a:buNone/>
            </a:pPr>
            <a:r>
              <a:rPr lang="ru-RU" b="1" dirty="0" err="1">
                <a:latin typeface="Arial" panose="020B0604020202020204" pitchFamily="34" charset="0"/>
                <a:cs typeface="Arial" panose="020B0604020202020204" pitchFamily="34" charset="0"/>
              </a:rPr>
              <a:t>Ұйымдастырылған</a:t>
            </a:r>
            <a:r>
              <a:rPr lang="ru-RU" b="1" dirty="0">
                <a:latin typeface="Arial" panose="020B0604020202020204" pitchFamily="34" charset="0"/>
                <a:cs typeface="Arial" panose="020B0604020202020204" pitchFamily="34" charset="0"/>
              </a:rPr>
              <a:t> </a:t>
            </a:r>
            <a:r>
              <a:rPr lang="ru-RU" b="1" dirty="0" err="1">
                <a:latin typeface="Arial" panose="020B0604020202020204" pitchFamily="34" charset="0"/>
                <a:cs typeface="Arial" panose="020B0604020202020204" pitchFamily="34" charset="0"/>
              </a:rPr>
              <a:t>іс-әрекет</a:t>
            </a:r>
            <a:r>
              <a:rPr lang="ru-RU" b="1" dirty="0">
                <a:latin typeface="Arial" panose="020B0604020202020204" pitchFamily="34" charset="0"/>
                <a:cs typeface="Arial" panose="020B0604020202020204" pitchFamily="34" charset="0"/>
              </a:rPr>
              <a:t> - </a:t>
            </a:r>
            <a:r>
              <a:rPr lang="ru-RU" dirty="0">
                <a:latin typeface="Arial" panose="020B0604020202020204" pitchFamily="34" charset="0"/>
                <a:cs typeface="Arial" panose="020B0604020202020204" pitchFamily="34" charset="0"/>
              </a:rPr>
              <a:t>Мектепке дейінгі </a:t>
            </a:r>
            <a:r>
              <a:rPr lang="ru-RU" dirty="0" err="1">
                <a:latin typeface="Arial" panose="020B0604020202020204" pitchFamily="34" charset="0"/>
                <a:cs typeface="Arial" panose="020B0604020202020204" pitchFamily="34" charset="0"/>
              </a:rPr>
              <a:t>тәрбие</a:t>
            </a:r>
            <a:r>
              <a:rPr lang="ru-RU" dirty="0">
                <a:latin typeface="Arial" panose="020B0604020202020204" pitchFamily="34" charset="0"/>
                <a:cs typeface="Arial" panose="020B0604020202020204" pitchFamily="34" charset="0"/>
              </a:rPr>
              <a:t> мен </a:t>
            </a:r>
            <a:r>
              <a:rPr lang="ru-RU" dirty="0" err="1">
                <a:latin typeface="Arial" panose="020B0604020202020204" pitchFamily="34" charset="0"/>
                <a:cs typeface="Arial" panose="020B0604020202020204" pitchFamily="34" charset="0"/>
              </a:rPr>
              <a:t>оқытудың</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үлгілік</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оқу</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бағдарламасының</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мазмұнын</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соның</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ішінде</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мектепке</a:t>
            </a:r>
            <a:r>
              <a:rPr lang="ru-RU" dirty="0">
                <a:latin typeface="Arial" panose="020B0604020202020204" pitchFamily="34" charset="0"/>
                <a:cs typeface="Arial" panose="020B0604020202020204" pitchFamily="34" charset="0"/>
              </a:rPr>
              <a:t> дейінгі ұйымның </a:t>
            </a:r>
            <a:r>
              <a:rPr lang="ru-RU" dirty="0" err="1">
                <a:latin typeface="Arial" panose="020B0604020202020204" pitchFamily="34" charset="0"/>
                <a:cs typeface="Arial" panose="020B0604020202020204" pitchFamily="34" charset="0"/>
              </a:rPr>
              <a:t>жұмыс</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бағытын</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ескере</a:t>
            </a:r>
            <a:r>
              <a:rPr lang="ru-RU" dirty="0">
                <a:latin typeface="Arial" panose="020B0604020202020204" pitchFamily="34" charset="0"/>
                <a:cs typeface="Arial" panose="020B0604020202020204" pitchFamily="34" charset="0"/>
              </a:rPr>
              <a:t> отырып, </a:t>
            </a:r>
            <a:r>
              <a:rPr lang="ru-RU" u="sng" dirty="0" err="1">
                <a:latin typeface="Arial" panose="020B0604020202020204" pitchFamily="34" charset="0"/>
                <a:cs typeface="Arial" panose="020B0604020202020204" pitchFamily="34" charset="0"/>
              </a:rPr>
              <a:t>балаларды</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қазақ</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халқының</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ұлттық</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құндылықтарына</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отбасылық</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құндылықтарға</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патриоттық</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сезімге</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Отанға</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деген</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сүйіспеншілікке</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мәдени-әлеуметттік</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нормаларға</a:t>
            </a:r>
            <a:r>
              <a:rPr lang="ru-RU" u="sng" dirty="0">
                <a:latin typeface="Arial" panose="020B0604020202020204" pitchFamily="34" charset="0"/>
                <a:cs typeface="Arial" panose="020B0604020202020204" pitchFamily="34" charset="0"/>
              </a:rPr>
              <a:t> баулу, </a:t>
            </a:r>
            <a:r>
              <a:rPr lang="ru-RU" u="sng" dirty="0" err="1">
                <a:latin typeface="Arial" panose="020B0604020202020204" pitchFamily="34" charset="0"/>
                <a:cs typeface="Arial" panose="020B0604020202020204" pitchFamily="34" charset="0"/>
              </a:rPr>
              <a:t>қауіпсіз</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мінез-құлық</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қағидаларын</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қалыптастыру</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бойынша</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міндеттерді</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іске</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асыру</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үшін</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күні</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бойы</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педагогтің</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ойын</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түріндегі</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түрлі</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балалар</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әрекеті</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ойын</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қимыл</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танымдық</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шығармашылық</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зерттеу</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еңбек</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дербес</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арқылы</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ұйымдастыратын</a:t>
            </a:r>
            <a:r>
              <a:rPr lang="ru-RU" u="sng" dirty="0">
                <a:latin typeface="Arial" panose="020B0604020202020204" pitchFamily="34" charset="0"/>
                <a:cs typeface="Arial" panose="020B0604020202020204" pitchFamily="34" charset="0"/>
              </a:rPr>
              <a:t> </a:t>
            </a:r>
            <a:r>
              <a:rPr lang="ru-RU" u="sng" dirty="0" err="1">
                <a:latin typeface="Arial" panose="020B0604020202020204" pitchFamily="34" charset="0"/>
                <a:cs typeface="Arial" panose="020B0604020202020204" pitchFamily="34" charset="0"/>
              </a:rPr>
              <a:t>іс-әрекет</a:t>
            </a:r>
            <a:r>
              <a:rPr lang="ru-RU" dirty="0" smtClean="0">
                <a:latin typeface="Arial" panose="020B0604020202020204" pitchFamily="34" charset="0"/>
                <a:cs typeface="Arial" panose="020B0604020202020204" pitchFamily="34" charset="0"/>
              </a:rPr>
              <a:t>. </a:t>
            </a:r>
            <a:endParaRPr lang="ru-RU" u="sng" dirty="0">
              <a:latin typeface="Arial" panose="020B0604020202020204" pitchFamily="34" charset="0"/>
              <a:cs typeface="Arial" panose="020B0604020202020204" pitchFamily="34" charset="0"/>
            </a:endParaRPr>
          </a:p>
        </p:txBody>
      </p:sp>
      <p:sp>
        <p:nvSpPr>
          <p:cNvPr id="5" name="Номер слайда 4">
            <a:extLst>
              <a:ext uri="{FF2B5EF4-FFF2-40B4-BE49-F238E27FC236}">
                <a16:creationId xmlns:a16="http://schemas.microsoft.com/office/drawing/2014/main" xmlns="" id="{07B31946-AB11-835D-063E-7F3A8B4D2A8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60AA196-378B-4E34-85CE-A28CFE21B26D}" type="slidenum">
              <a:rPr kumimoji="0" lang="ru-RU"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ru-RU"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4294676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a:extLst>
              <a:ext uri="{FF2B5EF4-FFF2-40B4-BE49-F238E27FC236}">
                <a16:creationId xmlns:a16="http://schemas.microsoft.com/office/drawing/2014/main" xmlns="" id="{57E7E61B-6284-0768-BD78-64F27FE88561}"/>
              </a:ext>
            </a:extLst>
          </p:cNvPr>
          <p:cNvSpPr>
            <a:spLocks noGrp="1"/>
          </p:cNvSpPr>
          <p:nvPr>
            <p:ph idx="1"/>
          </p:nvPr>
        </p:nvSpPr>
        <p:spPr>
          <a:xfrm>
            <a:off x="332148" y="1346537"/>
            <a:ext cx="11729544" cy="4574869"/>
          </a:xfrm>
        </p:spPr>
        <p:txBody>
          <a:bodyPr>
            <a:noAutofit/>
          </a:bodyPr>
          <a:lstStyle/>
          <a:p>
            <a:pPr marL="0" indent="0" algn="just">
              <a:buNone/>
            </a:pPr>
            <a:r>
              <a:rPr lang="ru-RU" sz="3200" dirty="0" err="1">
                <a:latin typeface="Arial" panose="020B0604020202020204" pitchFamily="34" charset="0"/>
                <a:cs typeface="Arial" panose="020B0604020202020204" pitchFamily="34" charset="0"/>
              </a:rPr>
              <a:t>Ортаңғы</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топтан</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бастап</a:t>
            </a:r>
            <a:r>
              <a:rPr lang="ru-RU" sz="3200" dirty="0">
                <a:latin typeface="Arial" panose="020B0604020202020204" pitchFamily="34" charset="0"/>
                <a:cs typeface="Arial" panose="020B0604020202020204" pitchFamily="34" charset="0"/>
              </a:rPr>
              <a:t> </a:t>
            </a:r>
            <a:r>
              <a:rPr lang="ru-RU" sz="3200" b="1" dirty="0" err="1">
                <a:latin typeface="Arial" panose="020B0604020202020204" pitchFamily="34" charset="0"/>
                <a:cs typeface="Arial" panose="020B0604020202020204" pitchFamily="34" charset="0"/>
              </a:rPr>
              <a:t>мемлекеттік</a:t>
            </a:r>
            <a:r>
              <a:rPr lang="ru-RU" sz="3200" b="1" dirty="0">
                <a:latin typeface="Arial" panose="020B0604020202020204" pitchFamily="34" charset="0"/>
                <a:cs typeface="Arial" panose="020B0604020202020204" pitchFamily="34" charset="0"/>
              </a:rPr>
              <a:t> </a:t>
            </a:r>
            <a:r>
              <a:rPr lang="ru-RU" sz="3200" b="1" dirty="0" err="1">
                <a:latin typeface="Arial" panose="020B0604020202020204" pitchFamily="34" charset="0"/>
                <a:cs typeface="Arial" panose="020B0604020202020204" pitchFamily="34" charset="0"/>
              </a:rPr>
              <a:t>тілді</a:t>
            </a:r>
            <a:r>
              <a:rPr lang="ru-RU" sz="3200" b="1" dirty="0">
                <a:latin typeface="Arial" panose="020B0604020202020204" pitchFamily="34" charset="0"/>
                <a:cs typeface="Arial" panose="020B0604020202020204" pitchFamily="34" charset="0"/>
              </a:rPr>
              <a:t> </a:t>
            </a:r>
            <a:r>
              <a:rPr lang="ru-RU" sz="3200" b="1" dirty="0" err="1">
                <a:latin typeface="Arial" panose="020B0604020202020204" pitchFamily="34" charset="0"/>
                <a:cs typeface="Arial" panose="020B0604020202020204" pitchFamily="34" charset="0"/>
              </a:rPr>
              <a:t>меңгерту</a:t>
            </a:r>
            <a:r>
              <a:rPr lang="ru-RU" sz="3200" b="1"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мақсатында</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күні</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бойы</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режимдік</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сәттерде</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Үлгілік</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оқу</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бағдарламасында</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айқындалған</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сөздік</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минимумды</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үйрету</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түрлі</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балалар</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әрекетінде</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тәрбиеленушілердің</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ауызекі</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байланыстырып</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сөйлеуін</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дамыту</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сондай-ақ</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қазақ</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халқының</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мәдениетімен</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салттары</a:t>
            </a:r>
            <a:r>
              <a:rPr lang="ru-RU" sz="3200" dirty="0">
                <a:latin typeface="Arial" panose="020B0604020202020204" pitchFamily="34" charset="0"/>
                <a:cs typeface="Arial" panose="020B0604020202020204" pitchFamily="34" charset="0"/>
              </a:rPr>
              <a:t> мен </a:t>
            </a:r>
            <a:r>
              <a:rPr lang="ru-RU" sz="3200" dirty="0" err="1">
                <a:latin typeface="Arial" panose="020B0604020202020204" pitchFamily="34" charset="0"/>
                <a:cs typeface="Arial" panose="020B0604020202020204" pitchFamily="34" charset="0"/>
              </a:rPr>
              <a:t>дәстүрлерімен</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таныстыру</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белсенді</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сөздікті</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байыту</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сөздік</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нормаларды</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мәдениетті</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қарым-қатынасты</a:t>
            </a:r>
            <a:r>
              <a:rPr lang="ru-RU" sz="3200" dirty="0">
                <a:latin typeface="Arial" panose="020B0604020202020204" pitchFamily="34" charset="0"/>
                <a:cs typeface="Arial" panose="020B0604020202020204" pitchFamily="34" charset="0"/>
              </a:rPr>
              <a:t> </a:t>
            </a:r>
            <a:r>
              <a:rPr lang="ru-RU" sz="3200" dirty="0" err="1">
                <a:latin typeface="Arial" panose="020B0604020202020204" pitchFamily="34" charset="0"/>
                <a:cs typeface="Arial" panose="020B0604020202020204" pitchFamily="34" charset="0"/>
              </a:rPr>
              <a:t>игерту</a:t>
            </a:r>
            <a:r>
              <a:rPr lang="ru-RU" sz="3200" dirty="0">
                <a:latin typeface="Arial" panose="020B0604020202020204" pitchFamily="34" charset="0"/>
                <a:cs typeface="Arial" panose="020B0604020202020204" pitchFamily="34" charset="0"/>
              </a:rPr>
              <a:t> </a:t>
            </a:r>
            <a:r>
              <a:rPr lang="ru-RU" sz="3200" dirty="0" err="1" smtClean="0">
                <a:latin typeface="Arial" panose="020B0604020202020204" pitchFamily="34" charset="0"/>
                <a:cs typeface="Arial" panose="020B0604020202020204" pitchFamily="34" charset="0"/>
              </a:rPr>
              <a:t>ұсынылады</a:t>
            </a:r>
            <a:r>
              <a:rPr lang="ru-RU" sz="3200" dirty="0" smtClean="0">
                <a:latin typeface="Arial" panose="020B0604020202020204" pitchFamily="34" charset="0"/>
                <a:cs typeface="Arial" panose="020B0604020202020204" pitchFamily="34" charset="0"/>
              </a:rPr>
              <a:t>. </a:t>
            </a:r>
            <a:endParaRPr lang="x-none" sz="3200" dirty="0">
              <a:latin typeface="Arial" panose="020B0604020202020204" pitchFamily="34" charset="0"/>
              <a:cs typeface="Arial" panose="020B0604020202020204" pitchFamily="34" charset="0"/>
            </a:endParaRPr>
          </a:p>
        </p:txBody>
      </p:sp>
      <p:sp>
        <p:nvSpPr>
          <p:cNvPr id="5" name="Номер слайда 4">
            <a:extLst>
              <a:ext uri="{FF2B5EF4-FFF2-40B4-BE49-F238E27FC236}">
                <a16:creationId xmlns:a16="http://schemas.microsoft.com/office/drawing/2014/main" xmlns="" id="{5A27B8E2-A9E9-7628-AD18-514A3B7B1706}"/>
              </a:ext>
            </a:extLst>
          </p:cNvPr>
          <p:cNvSpPr>
            <a:spLocks noGrp="1"/>
          </p:cNvSpPr>
          <p:nvPr>
            <p:ph type="sldNum" sz="quarter" idx="12"/>
          </p:nvPr>
        </p:nvSpPr>
        <p:spPr/>
        <p:txBody>
          <a:bodyPr/>
          <a:lstStyle/>
          <a:p>
            <a:fld id="{D60AA196-378B-4E34-85CE-A28CFE21B26D}" type="slidenum">
              <a:rPr lang="ru-RU" smtClean="0">
                <a:solidFill>
                  <a:prstClr val="black">
                    <a:tint val="75000"/>
                  </a:prstClr>
                </a:solidFill>
              </a:rPr>
              <a:pPr/>
              <a:t>12</a:t>
            </a:fld>
            <a:endParaRPr lang="ru-RU">
              <a:solidFill>
                <a:prstClr val="black">
                  <a:tint val="75000"/>
                </a:prstClr>
              </a:solidFill>
            </a:endParaRPr>
          </a:p>
        </p:txBody>
      </p:sp>
    </p:spTree>
    <p:extLst>
      <p:ext uri="{BB962C8B-B14F-4D97-AF65-F5344CB8AC3E}">
        <p14:creationId xmlns:p14="http://schemas.microsoft.com/office/powerpoint/2010/main" val="108804828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1F9CA61D-25DE-080B-E3CB-2DCE83E217A2}"/>
              </a:ext>
            </a:extLst>
          </p:cNvPr>
          <p:cNvSpPr>
            <a:spLocks noGrp="1"/>
          </p:cNvSpPr>
          <p:nvPr>
            <p:ph type="title"/>
          </p:nvPr>
        </p:nvSpPr>
        <p:spPr>
          <a:xfrm>
            <a:off x="176048" y="136525"/>
            <a:ext cx="10515600" cy="517744"/>
          </a:xfrm>
        </p:spPr>
        <p:txBody>
          <a:bodyPr>
            <a:normAutofit fontScale="90000"/>
          </a:bodyPr>
          <a:lstStyle/>
          <a:p>
            <a:r>
              <a:rPr lang="kk-KZ" dirty="0" smtClean="0"/>
              <a:t>Ұсынылады:</a:t>
            </a:r>
            <a:endParaRPr lang="x-none" dirty="0"/>
          </a:p>
        </p:txBody>
      </p:sp>
      <p:sp>
        <p:nvSpPr>
          <p:cNvPr id="3" name="Объект 2">
            <a:extLst>
              <a:ext uri="{FF2B5EF4-FFF2-40B4-BE49-F238E27FC236}">
                <a16:creationId xmlns:a16="http://schemas.microsoft.com/office/drawing/2014/main" xmlns="" id="{EDE0A096-5B85-A04B-0115-7EBD5DA338B2}"/>
              </a:ext>
            </a:extLst>
          </p:cNvPr>
          <p:cNvSpPr>
            <a:spLocks noGrp="1"/>
          </p:cNvSpPr>
          <p:nvPr>
            <p:ph idx="1"/>
          </p:nvPr>
        </p:nvSpPr>
        <p:spPr>
          <a:xfrm>
            <a:off x="176048" y="1613092"/>
            <a:ext cx="6808076" cy="5244908"/>
          </a:xfrm>
        </p:spPr>
        <p:txBody>
          <a:bodyPr>
            <a:normAutofit/>
          </a:bodyPr>
          <a:lstStyle/>
          <a:p>
            <a:pPr marL="0" indent="0" algn="just">
              <a:lnSpc>
                <a:spcPct val="160000"/>
              </a:lnSpc>
              <a:spcBef>
                <a:spcPts val="0"/>
              </a:spcBef>
              <a:buFont typeface="Wingdings" panose="05000000000000000000" pitchFamily="2" charset="2"/>
              <a:buChar char="ü"/>
            </a:pPr>
            <a:r>
              <a:rPr lang="ru-RU" sz="2400" dirty="0" err="1" smtClean="0">
                <a:latin typeface="Arial" panose="020B0604020202020204" pitchFamily="34" charset="0"/>
                <a:cs typeface="Arial" panose="020B0604020202020204" pitchFamily="34" charset="0"/>
              </a:rPr>
              <a:t>кітап</a:t>
            </a:r>
            <a:r>
              <a:rPr lang="ru-RU" sz="2400" dirty="0" smtClean="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бұрышын</a:t>
            </a:r>
            <a:r>
              <a:rPr lang="ru-RU" sz="2400" dirty="0">
                <a:latin typeface="Arial" panose="020B0604020202020204" pitchFamily="34" charset="0"/>
                <a:cs typeface="Arial" panose="020B0604020202020204" pitchFamily="34" charset="0"/>
              </a:rPr>
              <a:t> </a:t>
            </a:r>
            <a:r>
              <a:rPr lang="ru-RU" sz="2400" dirty="0" err="1" smtClean="0">
                <a:latin typeface="Arial" panose="020B0604020202020204" pitchFamily="34" charset="0"/>
                <a:cs typeface="Arial" panose="020B0604020202020204" pitchFamily="34" charset="0"/>
              </a:rPr>
              <a:t>жасау</a:t>
            </a:r>
            <a:endParaRPr lang="ru-RU" sz="2400" dirty="0">
              <a:latin typeface="Arial" panose="020B0604020202020204" pitchFamily="34" charset="0"/>
              <a:cs typeface="Arial" panose="020B0604020202020204" pitchFamily="34" charset="0"/>
            </a:endParaRPr>
          </a:p>
          <a:p>
            <a:pPr marL="0" indent="0" algn="just">
              <a:lnSpc>
                <a:spcPct val="160000"/>
              </a:lnSpc>
              <a:spcBef>
                <a:spcPts val="0"/>
              </a:spcBef>
              <a:buFont typeface="Wingdings" panose="05000000000000000000" pitchFamily="2" charset="2"/>
              <a:buChar char="ü"/>
            </a:pPr>
            <a:endParaRPr lang="ru-RU" sz="1000" dirty="0">
              <a:latin typeface="Arial" panose="020B0604020202020204" pitchFamily="34" charset="0"/>
              <a:cs typeface="Arial" panose="020B0604020202020204" pitchFamily="34" charset="0"/>
            </a:endParaRPr>
          </a:p>
          <a:p>
            <a:pPr marL="0" indent="0" algn="just">
              <a:lnSpc>
                <a:spcPct val="120000"/>
              </a:lnSpc>
              <a:spcBef>
                <a:spcPts val="0"/>
              </a:spcBef>
              <a:buFont typeface="Wingdings" panose="05000000000000000000" pitchFamily="2" charset="2"/>
              <a:buChar char="ü"/>
            </a:pPr>
            <a:r>
              <a:rPr lang="ru-RU" sz="2400" dirty="0" err="1">
                <a:latin typeface="Arial" panose="020B0604020202020204" pitchFamily="34" charset="0"/>
                <a:cs typeface="Arial" panose="020B0604020202020204" pitchFamily="34" charset="0"/>
              </a:rPr>
              <a:t>к</a:t>
            </a:r>
            <a:r>
              <a:rPr lang="ru-RU" sz="2400" dirty="0" err="1" smtClean="0">
                <a:latin typeface="Arial" panose="020B0604020202020204" pitchFamily="34" charset="0"/>
                <a:cs typeface="Arial" panose="020B0604020202020204" pitchFamily="34" charset="0"/>
              </a:rPr>
              <a:t>ітап</a:t>
            </a:r>
            <a:r>
              <a:rPr lang="ru-RU" sz="2400" dirty="0" smtClean="0">
                <a:latin typeface="Arial" panose="020B0604020202020204" pitchFamily="34" charset="0"/>
                <a:cs typeface="Arial" panose="020B0604020202020204" pitchFamily="34" charset="0"/>
              </a:rPr>
              <a:t> </a:t>
            </a:r>
            <a:r>
              <a:rPr lang="ru-RU" sz="2400" dirty="0" err="1" smtClean="0">
                <a:latin typeface="Arial" panose="020B0604020202020204" pitchFamily="34" charset="0"/>
                <a:cs typeface="Arial" panose="020B0604020202020204" pitchFamily="34" charset="0"/>
              </a:rPr>
              <a:t>бұрышын</a:t>
            </a:r>
            <a:r>
              <a:rPr lang="ru-RU" sz="2400" dirty="0" smtClean="0">
                <a:latin typeface="Arial" panose="020B0604020202020204" pitchFamily="34" charset="0"/>
                <a:cs typeface="Arial" panose="020B0604020202020204" pitchFamily="34" charset="0"/>
              </a:rPr>
              <a:t> </a:t>
            </a:r>
            <a:r>
              <a:rPr lang="ru-RU" sz="2400" dirty="0" err="1" smtClean="0">
                <a:latin typeface="Arial" panose="020B0604020202020204" pitchFamily="34" charset="0"/>
                <a:cs typeface="Arial" panose="020B0604020202020204" pitchFamily="34" charset="0"/>
              </a:rPr>
              <a:t>толықтыруға</a:t>
            </a:r>
            <a:r>
              <a:rPr lang="ru-RU" sz="2400" dirty="0" smtClean="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ата-аналарды</a:t>
            </a:r>
            <a:r>
              <a:rPr lang="ru-RU" sz="2400" dirty="0">
                <a:latin typeface="Arial" panose="020B0604020202020204" pitchFamily="34" charset="0"/>
                <a:cs typeface="Arial" panose="020B0604020202020204" pitchFamily="34" charset="0"/>
              </a:rPr>
              <a:t> </a:t>
            </a:r>
            <a:r>
              <a:rPr lang="ru-RU" sz="2400" dirty="0" err="1" smtClean="0">
                <a:latin typeface="Arial" panose="020B0604020202020204" pitchFamily="34" charset="0"/>
                <a:cs typeface="Arial" panose="020B0604020202020204" pitchFamily="34" charset="0"/>
              </a:rPr>
              <a:t>тарту</a:t>
            </a:r>
            <a:endParaRPr lang="ru-RU" sz="2400" dirty="0" smtClean="0">
              <a:latin typeface="Arial" panose="020B0604020202020204" pitchFamily="34" charset="0"/>
              <a:cs typeface="Arial" panose="020B0604020202020204" pitchFamily="34" charset="0"/>
            </a:endParaRPr>
          </a:p>
          <a:p>
            <a:pPr marL="0" indent="0" algn="just">
              <a:lnSpc>
                <a:spcPct val="120000"/>
              </a:lnSpc>
              <a:spcBef>
                <a:spcPts val="0"/>
              </a:spcBef>
              <a:buFont typeface="Wingdings" panose="05000000000000000000" pitchFamily="2" charset="2"/>
              <a:buChar char="ü"/>
            </a:pPr>
            <a:r>
              <a:rPr lang="ru-RU" sz="2400" dirty="0" err="1" smtClean="0">
                <a:latin typeface="Arial" panose="020B0604020202020204" pitchFamily="34" charset="0"/>
                <a:cs typeface="Arial" panose="020B0604020202020204" pitchFamily="34" charset="0"/>
              </a:rPr>
              <a:t>кітапты</a:t>
            </a:r>
            <a:r>
              <a:rPr lang="ru-RU" sz="2400" dirty="0" smtClean="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уақытша</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пайдалануға</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үйге</a:t>
            </a:r>
            <a:r>
              <a:rPr lang="ru-RU" sz="2400" dirty="0">
                <a:latin typeface="Arial" panose="020B0604020202020204" pitchFamily="34" charset="0"/>
                <a:cs typeface="Arial" panose="020B0604020202020204" pitchFamily="34" charset="0"/>
              </a:rPr>
              <a:t> </a:t>
            </a:r>
            <a:r>
              <a:rPr lang="ru-RU" sz="2400" dirty="0" smtClean="0">
                <a:latin typeface="Arial" panose="020B0604020202020204" pitchFamily="34" charset="0"/>
                <a:cs typeface="Arial" panose="020B0604020202020204" pitchFamily="34" charset="0"/>
              </a:rPr>
              <a:t>беру</a:t>
            </a:r>
            <a:endParaRPr lang="ru-RU" sz="2400" dirty="0">
              <a:latin typeface="Arial" panose="020B0604020202020204" pitchFamily="34" charset="0"/>
              <a:cs typeface="Arial" panose="020B0604020202020204" pitchFamily="34" charset="0"/>
            </a:endParaRPr>
          </a:p>
          <a:p>
            <a:pPr marL="0" indent="0" algn="just">
              <a:lnSpc>
                <a:spcPct val="120000"/>
              </a:lnSpc>
              <a:spcBef>
                <a:spcPts val="0"/>
              </a:spcBef>
              <a:buFont typeface="Wingdings" panose="05000000000000000000" pitchFamily="2" charset="2"/>
              <a:buChar char="ü"/>
            </a:pPr>
            <a:r>
              <a:rPr lang="ru-RU" sz="2400" dirty="0" smtClean="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кітап</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бұрышын</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ата-аналардың</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балалармен</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бірге</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қолдануына</a:t>
            </a:r>
            <a:r>
              <a:rPr lang="ru-RU" sz="2400" dirty="0">
                <a:latin typeface="Arial" panose="020B0604020202020204" pitchFamily="34" charset="0"/>
                <a:cs typeface="Arial" panose="020B0604020202020204" pitchFamily="34" charset="0"/>
              </a:rPr>
              <a:t> </a:t>
            </a:r>
            <a:r>
              <a:rPr lang="ru-RU" sz="2400" dirty="0" err="1">
                <a:latin typeface="Arial" panose="020B0604020202020204" pitchFamily="34" charset="0"/>
                <a:cs typeface="Arial" panose="020B0604020202020204" pitchFamily="34" charset="0"/>
              </a:rPr>
              <a:t>жағдай</a:t>
            </a:r>
            <a:r>
              <a:rPr lang="ru-RU" sz="2400" dirty="0">
                <a:latin typeface="Arial" panose="020B0604020202020204" pitchFamily="34" charset="0"/>
                <a:cs typeface="Arial" panose="020B0604020202020204" pitchFamily="34" charset="0"/>
              </a:rPr>
              <a:t> </a:t>
            </a:r>
            <a:r>
              <a:rPr lang="ru-RU" sz="2400" dirty="0" err="1" smtClean="0">
                <a:latin typeface="Arial" panose="020B0604020202020204" pitchFamily="34" charset="0"/>
                <a:cs typeface="Arial" panose="020B0604020202020204" pitchFamily="34" charset="0"/>
              </a:rPr>
              <a:t>жасау</a:t>
            </a:r>
            <a:endParaRPr lang="kk-KZ" sz="1050" dirty="0">
              <a:latin typeface="Arial" panose="020B0604020202020204" pitchFamily="34" charset="0"/>
              <a:cs typeface="Arial" panose="020B0604020202020204" pitchFamily="34" charset="0"/>
            </a:endParaRPr>
          </a:p>
          <a:p>
            <a:pPr algn="just"/>
            <a:endParaRPr lang="kk-KZ" sz="1050" dirty="0">
              <a:latin typeface="Arial" panose="020B0604020202020204" pitchFamily="34" charset="0"/>
              <a:cs typeface="Arial" panose="020B0604020202020204" pitchFamily="34" charset="0"/>
            </a:endParaRPr>
          </a:p>
          <a:p>
            <a:pPr algn="just"/>
            <a:endParaRPr lang="x-none" sz="1050" dirty="0">
              <a:latin typeface="Arial" panose="020B0604020202020204" pitchFamily="34" charset="0"/>
              <a:cs typeface="Arial" panose="020B0604020202020204" pitchFamily="34" charset="0"/>
            </a:endParaRPr>
          </a:p>
        </p:txBody>
      </p:sp>
      <p:sp>
        <p:nvSpPr>
          <p:cNvPr id="5" name="Номер слайда 4">
            <a:extLst>
              <a:ext uri="{FF2B5EF4-FFF2-40B4-BE49-F238E27FC236}">
                <a16:creationId xmlns:a16="http://schemas.microsoft.com/office/drawing/2014/main" xmlns="" id="{BCE16444-F261-8646-CEE2-21F9503C1B14}"/>
              </a:ext>
            </a:extLst>
          </p:cNvPr>
          <p:cNvSpPr>
            <a:spLocks noGrp="1"/>
          </p:cNvSpPr>
          <p:nvPr>
            <p:ph type="sldNum" sz="quarter" idx="12"/>
          </p:nvPr>
        </p:nvSpPr>
        <p:spPr/>
        <p:txBody>
          <a:bodyPr/>
          <a:lstStyle/>
          <a:p>
            <a:fld id="{D60AA196-378B-4E34-85CE-A28CFE21B26D}" type="slidenum">
              <a:rPr lang="ru-RU" smtClean="0">
                <a:solidFill>
                  <a:prstClr val="black">
                    <a:tint val="75000"/>
                  </a:prstClr>
                </a:solidFill>
              </a:rPr>
              <a:pPr/>
              <a:t>13</a:t>
            </a:fld>
            <a:endParaRPr lang="ru-RU">
              <a:solidFill>
                <a:prstClr val="black">
                  <a:tint val="75000"/>
                </a:prstClr>
              </a:solidFill>
            </a:endParaRPr>
          </a:p>
        </p:txBody>
      </p:sp>
      <p:pic>
        <p:nvPicPr>
          <p:cNvPr id="8" name="Рисунок 7">
            <a:extLst>
              <a:ext uri="{FF2B5EF4-FFF2-40B4-BE49-F238E27FC236}">
                <a16:creationId xmlns:a16="http://schemas.microsoft.com/office/drawing/2014/main" xmlns="" id="{49C9527C-A447-4B67-F083-DA0FDF44C5A8}"/>
              </a:ext>
            </a:extLst>
          </p:cNvPr>
          <p:cNvPicPr>
            <a:picLocks noChangeAspect="1"/>
          </p:cNvPicPr>
          <p:nvPr/>
        </p:nvPicPr>
        <p:blipFill>
          <a:blip r:embed="rId2"/>
          <a:stretch>
            <a:fillRect/>
          </a:stretch>
        </p:blipFill>
        <p:spPr>
          <a:xfrm>
            <a:off x="7267903" y="1731395"/>
            <a:ext cx="4610926" cy="3345102"/>
          </a:xfrm>
          <a:prstGeom prst="rect">
            <a:avLst/>
          </a:prstGeom>
        </p:spPr>
      </p:pic>
    </p:spTree>
    <p:extLst>
      <p:ext uri="{BB962C8B-B14F-4D97-AF65-F5344CB8AC3E}">
        <p14:creationId xmlns:p14="http://schemas.microsoft.com/office/powerpoint/2010/main" val="169583936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Таблица 5"/>
          <p:cNvGraphicFramePr>
            <a:graphicFrameLocks noGrp="1"/>
          </p:cNvGraphicFramePr>
          <p:nvPr>
            <p:extLst>
              <p:ext uri="{D42A27DB-BD31-4B8C-83A1-F6EECF244321}">
                <p14:modId xmlns:p14="http://schemas.microsoft.com/office/powerpoint/2010/main" val="2704772046"/>
              </p:ext>
            </p:extLst>
          </p:nvPr>
        </p:nvGraphicFramePr>
        <p:xfrm>
          <a:off x="7304449" y="399242"/>
          <a:ext cx="4692713" cy="4526394"/>
        </p:xfrm>
        <a:graphic>
          <a:graphicData uri="http://schemas.openxmlformats.org/drawingml/2006/table">
            <a:tbl>
              <a:tblPr firstRow="1" firstCol="1" bandRow="1"/>
              <a:tblGrid>
                <a:gridCol w="2025818">
                  <a:extLst>
                    <a:ext uri="{9D8B030D-6E8A-4147-A177-3AD203B41FA5}">
                      <a16:colId xmlns:a16="http://schemas.microsoft.com/office/drawing/2014/main" xmlns="" val="20000"/>
                    </a:ext>
                  </a:extLst>
                </a:gridCol>
                <a:gridCol w="692318">
                  <a:extLst>
                    <a:ext uri="{9D8B030D-6E8A-4147-A177-3AD203B41FA5}">
                      <a16:colId xmlns:a16="http://schemas.microsoft.com/office/drawing/2014/main" xmlns="" val="20001"/>
                    </a:ext>
                  </a:extLst>
                </a:gridCol>
                <a:gridCol w="508871">
                  <a:extLst>
                    <a:ext uri="{9D8B030D-6E8A-4147-A177-3AD203B41FA5}">
                      <a16:colId xmlns:a16="http://schemas.microsoft.com/office/drawing/2014/main" xmlns="" val="20002"/>
                    </a:ext>
                  </a:extLst>
                </a:gridCol>
                <a:gridCol w="516354">
                  <a:extLst>
                    <a:ext uri="{9D8B030D-6E8A-4147-A177-3AD203B41FA5}">
                      <a16:colId xmlns:a16="http://schemas.microsoft.com/office/drawing/2014/main" xmlns="" val="20003"/>
                    </a:ext>
                  </a:extLst>
                </a:gridCol>
                <a:gridCol w="516354">
                  <a:extLst>
                    <a:ext uri="{9D8B030D-6E8A-4147-A177-3AD203B41FA5}">
                      <a16:colId xmlns:a16="http://schemas.microsoft.com/office/drawing/2014/main" xmlns="" val="20004"/>
                    </a:ext>
                  </a:extLst>
                </a:gridCol>
                <a:gridCol w="432998">
                  <a:extLst>
                    <a:ext uri="{9D8B030D-6E8A-4147-A177-3AD203B41FA5}">
                      <a16:colId xmlns:a16="http://schemas.microsoft.com/office/drawing/2014/main" xmlns="" val="20005"/>
                    </a:ext>
                  </a:extLst>
                </a:gridCol>
              </a:tblGrid>
              <a:tr h="268338">
                <a:tc>
                  <a:txBody>
                    <a:bodyPr/>
                    <a:lstStyle/>
                    <a:p>
                      <a:pPr algn="ctr">
                        <a:lnSpc>
                          <a:spcPct val="115000"/>
                        </a:lnSpc>
                        <a:spcAft>
                          <a:spcPts val="0"/>
                        </a:spcAft>
                      </a:pPr>
                      <a:r>
                        <a:rPr lang="kk-KZ" sz="800" dirty="0" smtClean="0">
                          <a:effectLst/>
                          <a:latin typeface="Arial" panose="020B0604020202020204" pitchFamily="34" charset="0"/>
                          <a:ea typeface="Calibri" panose="020F0502020204030204" pitchFamily="34" charset="0"/>
                          <a:cs typeface="Arial" panose="020B0604020202020204" pitchFamily="34" charset="0"/>
                        </a:rPr>
                        <a:t>Күн тәртібінің үлгісі </a:t>
                      </a: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6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Дүйсенбі</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6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Сейсенбі</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6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Сәрсенбі</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6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Бейсенбі</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6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Жұма</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134169">
                <a:tc>
                  <a:txBody>
                    <a:bodyPr/>
                    <a:lstStyle/>
                    <a:p>
                      <a:pPr>
                        <a:lnSpc>
                          <a:spcPct val="106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Балаларды қабылдау</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134169">
                <a:tc>
                  <a:txBody>
                    <a:bodyPr/>
                    <a:lstStyle/>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Ата-аналармен әңгімелесу, кеңес беру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536675">
                <a:tc>
                  <a:txBody>
                    <a:bodyPr/>
                    <a:lstStyle/>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Балалардың дербес әрекеті (баяу қимылды ойындар, үстел үсті ойындары, бейнелеу әрекеті, кітаптар қарау және тағы басқа </a:t>
                      </a:r>
                      <a:r>
                        <a:rPr lang="kk-KZ" sz="1000" dirty="0" smtClean="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dirty="0">
                          <a:effectLst/>
                          <a:latin typeface="Arial" panose="020B0604020202020204" pitchFamily="34" charset="0"/>
                          <a:ea typeface="Calibri" panose="020F0502020204030204" pitchFamily="34" charset="0"/>
                          <a:cs typeface="Arial" panose="020B0604020202020204" pitchFamily="34" charset="0"/>
                        </a:rPr>
                        <a:t> </a:t>
                      </a:r>
                      <a:endParaRPr lang="ru-RU" sz="700" dirty="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ru-RU"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34169">
                <a:tc>
                  <a:txBody>
                    <a:bodyPr/>
                    <a:lstStyle/>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Таңертенгі жаттығу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ru-RU"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ru-RU"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4"/>
                  </a:ext>
                </a:extLst>
              </a:tr>
              <a:tr h="134169">
                <a:tc>
                  <a:txBody>
                    <a:bodyPr/>
                    <a:lstStyle/>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Таңғы ас</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ru-RU"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ru-RU"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ru-RU"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5"/>
                  </a:ext>
                </a:extLst>
              </a:tr>
              <a:tr h="268338">
                <a:tc>
                  <a:txBody>
                    <a:bodyPr/>
                    <a:lstStyle/>
                    <a:p>
                      <a:pPr>
                        <a:lnSpc>
                          <a:spcPct val="100000"/>
                        </a:lnSpc>
                        <a:spcAft>
                          <a:spcPts val="0"/>
                        </a:spcAft>
                      </a:pPr>
                      <a:r>
                        <a:rPr lang="kk-KZ" sz="800" baseline="0" dirty="0" smtClean="0">
                          <a:effectLst/>
                          <a:latin typeface="Arial" panose="020B0604020202020204" pitchFamily="34" charset="0"/>
                          <a:ea typeface="Calibri" panose="020F0502020204030204" pitchFamily="34" charset="0"/>
                          <a:cs typeface="Arial" panose="020B0604020202020204" pitchFamily="34" charset="0"/>
                        </a:rPr>
                        <a:t>Педагог ұйымдастырған балалар әрекеті </a:t>
                      </a:r>
                      <a:endParaRPr lang="ru-RU" sz="700" dirty="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b="1">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b="1">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800" b="1">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ru-RU"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ru-RU"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r h="134169">
                <a:tc>
                  <a:txBody>
                    <a:bodyPr/>
                    <a:lstStyle/>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2- таңғы ас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kk-KZ" sz="800" b="1">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8"/>
                  </a:ext>
                </a:extLst>
              </a:tr>
              <a:tr h="134169">
                <a:tc>
                  <a:txBody>
                    <a:bodyPr/>
                    <a:lstStyle/>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Серуенге дайындық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kk-KZ" sz="800" b="1">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9"/>
                  </a:ext>
                </a:extLst>
              </a:tr>
              <a:tr h="134169">
                <a:tc>
                  <a:txBody>
                    <a:bodyPr/>
                    <a:lstStyle/>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Серуен</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kk-KZ" sz="800" b="1">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0"/>
                  </a:ext>
                </a:extLst>
              </a:tr>
              <a:tr h="134169">
                <a:tc>
                  <a:txBody>
                    <a:bodyPr/>
                    <a:lstStyle/>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Серуеннен оралу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kk-KZ" sz="800" b="1">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1"/>
                  </a:ext>
                </a:extLst>
              </a:tr>
              <a:tr h="134169">
                <a:tc>
                  <a:txBody>
                    <a:bodyPr/>
                    <a:lstStyle/>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Түскі ас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kk-KZ" sz="800" b="1">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2"/>
                  </a:ext>
                </a:extLst>
              </a:tr>
              <a:tr h="134169">
                <a:tc>
                  <a:txBody>
                    <a:bodyPr/>
                    <a:lstStyle/>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Күндізгі ұйқы</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kk-KZ" sz="800" b="1">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3"/>
                  </a:ext>
                </a:extLst>
              </a:tr>
              <a:tr h="268338">
                <a:tc>
                  <a:txBody>
                    <a:bodyPr/>
                    <a:lstStyle/>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Біртіндеп </a:t>
                      </a:r>
                      <a:r>
                        <a:rPr lang="kk-KZ" sz="1000" dirty="0" smtClean="0">
                          <a:effectLst/>
                          <a:latin typeface="Times New Roman" panose="02020603050405020304" pitchFamily="18" charset="0"/>
                          <a:ea typeface="Calibri" panose="020F0502020204030204" pitchFamily="34" charset="0"/>
                          <a:cs typeface="Times New Roman" panose="02020603050405020304" pitchFamily="18" charset="0"/>
                        </a:rPr>
                        <a:t>ұйқыдан ояту</a:t>
                      </a: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сауықтыру шаралары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kk-KZ" sz="800" b="1">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4"/>
                  </a:ext>
                </a:extLst>
              </a:tr>
              <a:tr h="134169">
                <a:tc>
                  <a:txBody>
                    <a:bodyPr/>
                    <a:lstStyle/>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Бесін ас</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kk-KZ" sz="800" b="1">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5"/>
                  </a:ext>
                </a:extLst>
              </a:tr>
              <a:tr h="134169">
                <a:tc>
                  <a:txBody>
                    <a:bodyPr/>
                    <a:lstStyle/>
                    <a:p>
                      <a:pPr>
                        <a:lnSpc>
                          <a:spcPct val="100000"/>
                        </a:lnSpc>
                        <a:spcAft>
                          <a:spcPts val="0"/>
                        </a:spcAft>
                      </a:pPr>
                      <a:r>
                        <a:rPr lang="kk-KZ" sz="800" dirty="0" smtClean="0">
                          <a:effectLst/>
                          <a:highlight>
                            <a:srgbClr val="FFFF00"/>
                          </a:highlight>
                          <a:latin typeface="Arial" panose="020B0604020202020204" pitchFamily="34" charset="0"/>
                          <a:ea typeface="Calibri" panose="020F0502020204030204" pitchFamily="34" charset="0"/>
                          <a:cs typeface="Arial" panose="020B0604020202020204" pitchFamily="34" charset="0"/>
                        </a:rPr>
                        <a:t>Еркін ойындар</a:t>
                      </a:r>
                      <a:endParaRPr lang="ru-RU" sz="700" dirty="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dirty="0">
                          <a:effectLst/>
                          <a:latin typeface="Arial" panose="020B0604020202020204" pitchFamily="34" charset="0"/>
                          <a:ea typeface="Calibri" panose="020F0502020204030204" pitchFamily="34" charset="0"/>
                          <a:cs typeface="Arial" panose="020B0604020202020204" pitchFamily="34" charset="0"/>
                        </a:rPr>
                        <a:t> </a:t>
                      </a:r>
                      <a:endParaRPr lang="ru-RU" sz="700" dirty="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kk-KZ" sz="800" b="1">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6"/>
                  </a:ext>
                </a:extLst>
              </a:tr>
              <a:tr h="134169">
                <a:tc>
                  <a:txBody>
                    <a:bodyPr/>
                    <a:lstStyle/>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Балалармен жеке жұмыс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kk-KZ" sz="800" b="1">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7"/>
                  </a:ext>
                </a:extLst>
              </a:tr>
              <a:tr h="134169">
                <a:tc>
                  <a:txBody>
                    <a:bodyPr/>
                    <a:lstStyle/>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Серуенге дайындық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kk-KZ" sz="800" b="1">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8"/>
                  </a:ext>
                </a:extLst>
              </a:tr>
              <a:tr h="134169">
                <a:tc>
                  <a:txBody>
                    <a:bodyPr/>
                    <a:lstStyle/>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Серуен</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kk-KZ" sz="800" b="1">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19"/>
                  </a:ext>
                </a:extLst>
              </a:tr>
              <a:tr h="134169">
                <a:tc>
                  <a:txBody>
                    <a:bodyPr/>
                    <a:lstStyle/>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Серуеннен оралу </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kk-KZ" sz="800" b="1">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20"/>
                  </a:ext>
                </a:extLst>
              </a:tr>
              <a:tr h="134169">
                <a:tc>
                  <a:txBody>
                    <a:bodyPr/>
                    <a:lstStyle/>
                    <a:p>
                      <a:pPr>
                        <a:lnSpc>
                          <a:spcPct val="100000"/>
                        </a:lnSpc>
                        <a:spcAft>
                          <a:spcPts val="0"/>
                        </a:spcAft>
                      </a:pPr>
                      <a:r>
                        <a:rPr lang="kk-KZ" sz="1000" dirty="0">
                          <a:effectLst/>
                          <a:latin typeface="Times New Roman" panose="02020603050405020304" pitchFamily="18" charset="0"/>
                          <a:ea typeface="Calibri" panose="020F0502020204030204" pitchFamily="34" charset="0"/>
                          <a:cs typeface="Times New Roman" panose="02020603050405020304" pitchFamily="18" charset="0"/>
                        </a:rPr>
                        <a:t>Кешкі ас</a:t>
                      </a:r>
                      <a:endParaRPr lang="ru-RU"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kk-KZ" sz="800" b="1">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21"/>
                  </a:ext>
                </a:extLst>
              </a:tr>
              <a:tr h="134169">
                <a:tc>
                  <a:txBody>
                    <a:bodyPr/>
                    <a:lstStyle/>
                    <a:p>
                      <a:pPr>
                        <a:lnSpc>
                          <a:spcPct val="100000"/>
                        </a:lnSpc>
                        <a:spcAft>
                          <a:spcPts val="0"/>
                        </a:spcAft>
                      </a:pPr>
                      <a:r>
                        <a:rPr lang="kk-KZ" sz="800" dirty="0" smtClean="0">
                          <a:effectLst/>
                          <a:highlight>
                            <a:srgbClr val="FFFF00"/>
                          </a:highlight>
                          <a:latin typeface="Arial" panose="020B0604020202020204" pitchFamily="34" charset="0"/>
                          <a:ea typeface="Calibri" panose="020F0502020204030204" pitchFamily="34" charset="0"/>
                          <a:cs typeface="Arial" panose="020B0604020202020204" pitchFamily="34" charset="0"/>
                        </a:rPr>
                        <a:t>Еркін ойындар</a:t>
                      </a: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kk-KZ" sz="800" b="1">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22"/>
                  </a:ext>
                </a:extLst>
              </a:tr>
              <a:tr h="134169">
                <a:tc>
                  <a:txBody>
                    <a:bodyPr/>
                    <a:lstStyle/>
                    <a:p>
                      <a:pPr>
                        <a:lnSpc>
                          <a:spcPct val="100000"/>
                        </a:lnSpc>
                        <a:spcAft>
                          <a:spcPts val="0"/>
                        </a:spcAft>
                      </a:pPr>
                      <a:r>
                        <a:rPr lang="kk-KZ" sz="800" dirty="0" smtClean="0">
                          <a:effectLst/>
                          <a:latin typeface="Arial" panose="020B0604020202020204" pitchFamily="34" charset="0"/>
                          <a:ea typeface="Calibri" panose="020F0502020204030204" pitchFamily="34" charset="0"/>
                          <a:cs typeface="Arial" panose="020B0604020202020204" pitchFamily="34" charset="0"/>
                        </a:rPr>
                        <a:t>Балалардың</a:t>
                      </a:r>
                      <a:r>
                        <a:rPr lang="kk-KZ" sz="800" baseline="0" dirty="0" smtClean="0">
                          <a:effectLst/>
                          <a:latin typeface="Arial" panose="020B0604020202020204" pitchFamily="34" charset="0"/>
                          <a:ea typeface="Calibri" panose="020F0502020204030204" pitchFamily="34" charset="0"/>
                          <a:cs typeface="Arial" panose="020B0604020202020204" pitchFamily="34" charset="0"/>
                        </a:rPr>
                        <a:t> үйге қайтуы</a:t>
                      </a:r>
                      <a:endParaRPr lang="ru-RU" sz="700" dirty="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15000"/>
                        </a:lnSpc>
                        <a:spcAft>
                          <a:spcPts val="1000"/>
                        </a:spcAft>
                      </a:pPr>
                      <a:r>
                        <a:rPr lang="kk-KZ" sz="800">
                          <a:effectLst/>
                          <a:latin typeface="Arial" panose="020B0604020202020204" pitchFamily="34" charset="0"/>
                          <a:ea typeface="Calibri" panose="020F0502020204030204" pitchFamily="34"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nSpc>
                          <a:spcPct val="115000"/>
                        </a:lnSpc>
                        <a:spcAft>
                          <a:spcPts val="1000"/>
                        </a:spcAft>
                      </a:pPr>
                      <a:r>
                        <a:rPr lang="kk-KZ" sz="800">
                          <a:effectLst/>
                          <a:latin typeface="Arial" panose="020B0604020202020204" pitchFamily="34" charset="0"/>
                          <a:ea typeface="Times New Roman" panose="02020603050405020304" pitchFamily="18" charset="0"/>
                          <a:cs typeface="Arial" panose="020B0604020202020204" pitchFamily="34" charset="0"/>
                        </a:rPr>
                        <a:t> </a:t>
                      </a:r>
                      <a:endParaRPr lang="ru-RU" sz="70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spcAft>
                          <a:spcPts val="0"/>
                        </a:spcAft>
                      </a:pPr>
                      <a:r>
                        <a:rPr lang="kk-KZ" sz="800" b="1" dirty="0">
                          <a:effectLst/>
                          <a:latin typeface="Arial" panose="020B0604020202020204" pitchFamily="34" charset="0"/>
                          <a:ea typeface="Times New Roman" panose="02020603050405020304" pitchFamily="18" charset="0"/>
                          <a:cs typeface="Arial" panose="020B0604020202020204" pitchFamily="34" charset="0"/>
                        </a:rPr>
                        <a:t> </a:t>
                      </a:r>
                      <a:endParaRPr lang="ru-RU" sz="700" dirty="0">
                        <a:effectLst/>
                        <a:latin typeface="Arial" panose="020B0604020202020204" pitchFamily="34" charset="0"/>
                        <a:ea typeface="Calibri" panose="020F0502020204030204" pitchFamily="34" charset="0"/>
                        <a:cs typeface="Arial" panose="020B0604020202020204" pitchFamily="34" charset="0"/>
                      </a:endParaRPr>
                    </a:p>
                  </a:txBody>
                  <a:tcPr marL="38583" marR="38583"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23"/>
                  </a:ext>
                </a:extLst>
              </a:tr>
            </a:tbl>
          </a:graphicData>
        </a:graphic>
      </p:graphicFrame>
      <p:grpSp>
        <p:nvGrpSpPr>
          <p:cNvPr id="2" name="Группа 1"/>
          <p:cNvGrpSpPr/>
          <p:nvPr/>
        </p:nvGrpSpPr>
        <p:grpSpPr>
          <a:xfrm>
            <a:off x="133815" y="4849016"/>
            <a:ext cx="9785250" cy="1477328"/>
            <a:chOff x="219417" y="82282"/>
            <a:chExt cx="9785250" cy="1477328"/>
          </a:xfrm>
        </p:grpSpPr>
        <p:sp>
          <p:nvSpPr>
            <p:cNvPr id="8" name="Прямоугольник 7"/>
            <p:cNvSpPr/>
            <p:nvPr/>
          </p:nvSpPr>
          <p:spPr>
            <a:xfrm>
              <a:off x="219417" y="82282"/>
              <a:ext cx="7942670" cy="1477328"/>
            </a:xfrm>
            <a:prstGeom prst="rect">
              <a:avLst/>
            </a:prstGeom>
          </p:spPr>
          <p:txBody>
            <a:bodyPr wrap="square">
              <a:spAutoFit/>
            </a:bodyPr>
            <a:lstStyle/>
            <a:p>
              <a:pPr lvl="0" algn="ctr">
                <a:defRPr/>
              </a:pPr>
              <a:r>
                <a:rPr lang="ru-RU" b="1" u="sng" dirty="0" err="1">
                  <a:solidFill>
                    <a:prstClr val="black"/>
                  </a:solidFill>
                  <a:latin typeface="Arial" panose="020B0604020202020204" pitchFamily="34" charset="0"/>
                  <a:cs typeface="Arial" panose="020B0604020202020204" pitchFamily="34" charset="0"/>
                </a:rPr>
                <a:t>Үлгілік</a:t>
              </a:r>
              <a:r>
                <a:rPr lang="ru-RU" b="1" u="sng" dirty="0">
                  <a:solidFill>
                    <a:prstClr val="black"/>
                  </a:solidFill>
                  <a:latin typeface="Arial" panose="020B0604020202020204" pitchFamily="34" charset="0"/>
                  <a:cs typeface="Arial" panose="020B0604020202020204" pitchFamily="34" charset="0"/>
                </a:rPr>
                <a:t> </a:t>
              </a:r>
              <a:r>
                <a:rPr lang="ru-RU" b="1" u="sng" dirty="0" err="1">
                  <a:solidFill>
                    <a:prstClr val="black"/>
                  </a:solidFill>
                  <a:latin typeface="Arial" panose="020B0604020202020204" pitchFamily="34" charset="0"/>
                  <a:cs typeface="Arial" panose="020B0604020202020204" pitchFamily="34" charset="0"/>
                </a:rPr>
                <a:t>оқу</a:t>
              </a:r>
              <a:r>
                <a:rPr lang="ru-RU" b="1" u="sng" dirty="0">
                  <a:solidFill>
                    <a:prstClr val="black"/>
                  </a:solidFill>
                  <a:latin typeface="Arial" panose="020B0604020202020204" pitchFamily="34" charset="0"/>
                  <a:cs typeface="Arial" panose="020B0604020202020204" pitchFamily="34" charset="0"/>
                </a:rPr>
                <a:t> </a:t>
              </a:r>
              <a:r>
                <a:rPr lang="ru-RU" b="1" u="sng" dirty="0" err="1">
                  <a:solidFill>
                    <a:prstClr val="black"/>
                  </a:solidFill>
                  <a:latin typeface="Arial" panose="020B0604020202020204" pitchFamily="34" charset="0"/>
                  <a:cs typeface="Arial" panose="020B0604020202020204" pitchFamily="34" charset="0"/>
                </a:rPr>
                <a:t>бағдарламасы</a:t>
              </a:r>
              <a:r>
                <a:rPr lang="ru-RU" b="1" u="sng" dirty="0">
                  <a:solidFill>
                    <a:prstClr val="black"/>
                  </a:solidFill>
                  <a:latin typeface="Arial" panose="020B0604020202020204" pitchFamily="34" charset="0"/>
                  <a:cs typeface="Arial" panose="020B0604020202020204" pitchFamily="34" charset="0"/>
                </a:rPr>
                <a:t> </a:t>
              </a:r>
              <a:r>
                <a:rPr kumimoji="0" lang="ru-RU" sz="1800" b="1" i="0" u="sng"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1" i="0" u="sng"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жастары</a:t>
              </a:r>
              <a:r>
                <a:rPr kumimoji="0" lang="ru-RU" sz="1800" b="1" i="0" u="sng"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1800" b="1" i="0" u="sng"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бойынша</a:t>
              </a:r>
              <a:r>
                <a:rPr lang="ru-RU" b="1" u="sng" dirty="0">
                  <a:solidFill>
                    <a:prstClr val="black"/>
                  </a:solidFill>
                  <a:latin typeface="Arial" panose="020B0604020202020204" pitchFamily="34" charset="0"/>
                  <a:cs typeface="Arial" panose="020B0604020202020204" pitchFamily="34" charset="0"/>
                </a:rPr>
                <a:t>)</a:t>
              </a:r>
              <a:endParaRPr kumimoji="0" lang="ru-RU" sz="18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lvl="0" indent="-285750">
                <a:buFont typeface="Wingdings" panose="05000000000000000000" pitchFamily="2" charset="2"/>
                <a:buChar char="q"/>
                <a:defRPr/>
              </a:pPr>
              <a:r>
                <a:rPr lang="ru-RU" dirty="0" err="1" smtClean="0">
                  <a:solidFill>
                    <a:prstClr val="black"/>
                  </a:solidFill>
                  <a:latin typeface="Arial" panose="020B0604020202020204" pitchFamily="34" charset="0"/>
                  <a:cs typeface="Arial" panose="020B0604020202020204" pitchFamily="34" charset="0"/>
                </a:rPr>
                <a:t>Мақсаты</a:t>
              </a:r>
              <a:endParaRPr kumimoji="0" lang="ru-RU"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lvl="0" indent="-285750">
                <a:buFont typeface="Wingdings" panose="05000000000000000000" pitchFamily="2" charset="2"/>
                <a:buChar char="q"/>
                <a:defRPr/>
              </a:pPr>
              <a:r>
                <a:rPr lang="ru-RU" dirty="0" err="1">
                  <a:solidFill>
                    <a:prstClr val="black"/>
                  </a:solidFill>
                  <a:latin typeface="Arial" panose="020B0604020202020204" pitchFamily="34" charset="0"/>
                  <a:cs typeface="Arial" panose="020B0604020202020204" pitchFamily="34" charset="0"/>
                </a:rPr>
                <a:t>Міндеттері</a:t>
              </a:r>
              <a:endParaRPr lang="ru-RU" dirty="0">
                <a:solidFill>
                  <a:prstClr val="black"/>
                </a:solidFill>
                <a:latin typeface="Arial" panose="020B0604020202020204" pitchFamily="34" charset="0"/>
                <a:cs typeface="Arial" panose="020B0604020202020204" pitchFamily="34" charset="0"/>
              </a:endParaRPr>
            </a:p>
            <a:p>
              <a:pPr marL="285750" lvl="0" indent="-285750">
                <a:buFont typeface="Wingdings" panose="05000000000000000000" pitchFamily="2" charset="2"/>
                <a:buChar char="q"/>
                <a:defRPr/>
              </a:pPr>
              <a:r>
                <a:rPr lang="kk-KZ" dirty="0" smtClean="0">
                  <a:solidFill>
                    <a:prstClr val="black"/>
                  </a:solidFill>
                  <a:latin typeface="Arial" panose="020B0604020202020204" pitchFamily="34" charset="0"/>
                  <a:cs typeface="Arial" panose="020B0604020202020204" pitchFamily="34" charset="0"/>
                </a:rPr>
                <a:t>Әдістеме</a:t>
              </a:r>
              <a:endParaRPr kumimoji="0" lang="kk-KZ" sz="18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285750" lvl="0" indent="-285750">
                <a:buFont typeface="Wingdings" panose="05000000000000000000" pitchFamily="2" charset="2"/>
                <a:buChar char="q"/>
                <a:defRPr/>
              </a:pPr>
              <a:r>
                <a:rPr lang="kk-KZ" dirty="0">
                  <a:solidFill>
                    <a:prstClr val="black"/>
                  </a:solidFill>
                  <a:latin typeface="Arial" panose="020B0604020202020204" pitchFamily="34" charset="0"/>
                  <a:cs typeface="Arial" panose="020B0604020202020204" pitchFamily="34" charset="0"/>
                </a:rPr>
                <a:t>Күтілетін </a:t>
              </a:r>
              <a:r>
                <a:rPr lang="kk-KZ" dirty="0" smtClean="0">
                  <a:solidFill>
                    <a:prstClr val="black"/>
                  </a:solidFill>
                  <a:latin typeface="Arial" panose="020B0604020202020204" pitchFamily="34" charset="0"/>
                  <a:cs typeface="Arial" panose="020B0604020202020204" pitchFamily="34" charset="0"/>
                </a:rPr>
                <a:t>нәтижелер</a:t>
              </a:r>
              <a:endParaRPr lang="kk-KZ" dirty="0">
                <a:solidFill>
                  <a:prstClr val="black"/>
                </a:solidFill>
                <a:latin typeface="Arial" panose="020B0604020202020204" pitchFamily="34" charset="0"/>
                <a:cs typeface="Arial" panose="020B0604020202020204" pitchFamily="34" charset="0"/>
              </a:endParaRPr>
            </a:p>
          </p:txBody>
        </p:sp>
        <p:sp>
          <p:nvSpPr>
            <p:cNvPr id="9" name="Прямоугольник 8"/>
            <p:cNvSpPr/>
            <p:nvPr/>
          </p:nvSpPr>
          <p:spPr>
            <a:xfrm>
              <a:off x="2924597" y="540226"/>
              <a:ext cx="7080070" cy="1015663"/>
            </a:xfrm>
            <a:prstGeom prst="rect">
              <a:avLst/>
            </a:prstGeom>
          </p:spPr>
          <p:txBody>
            <a:bodyPr wrap="square">
              <a:spAutoFit/>
            </a:bodyPr>
            <a:lstStyle/>
            <a:p>
              <a:pPr lvl="0" indent="450215" algn="just" fontAlgn="base">
                <a:defRPr/>
              </a:pPr>
              <a:r>
                <a:rPr kumimoji="0" lang="kk-KZ" sz="1200" b="0" i="1" u="none" strike="noStrike" kern="1200" cap="none" spc="1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6-1</a:t>
              </a:r>
              <a:r>
                <a:rPr lang="kk-KZ" sz="1200" i="1" spc="10" dirty="0">
                  <a:solidFill>
                    <a:prstClr val="black"/>
                  </a:solidFill>
                  <a:latin typeface="Arial" panose="020B0604020202020204" pitchFamily="34" charset="0"/>
                  <a:ea typeface="Times New Roman" panose="02020603050405020304" pitchFamily="18" charset="0"/>
                  <a:cs typeface="Arial" panose="020B0604020202020204" pitchFamily="34" charset="0"/>
                </a:rPr>
                <a:t>. </a:t>
              </a:r>
              <a:r>
                <a:rPr lang="kk-KZ" sz="1200" i="1" spc="1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Физикалық дамыту.</a:t>
              </a:r>
            </a:p>
            <a:p>
              <a:pPr lvl="0" indent="450215" algn="just" fontAlgn="base">
                <a:defRPr/>
              </a:pPr>
              <a:r>
                <a:rPr kumimoji="0" lang="kk-KZ" sz="1200" b="0" i="1" u="none" strike="noStrike" kern="1200" cap="none" spc="10" normalizeH="0" baseline="0" noProof="0" dirty="0" smtClean="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6-2</a:t>
              </a:r>
              <a:r>
                <a:rPr kumimoji="0" lang="kk-KZ" sz="1200" b="0" i="1" u="none" strike="noStrike" kern="1200" cap="none" spc="1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lang="kk-KZ" sz="1200" i="1" spc="10" noProof="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К</a:t>
              </a:r>
              <a:r>
                <a:rPr lang="kk-KZ" sz="1200" i="1" spc="1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оммуникативтік </a:t>
              </a:r>
              <a:r>
                <a:rPr lang="kk-KZ" sz="1200" i="1" spc="10" dirty="0">
                  <a:solidFill>
                    <a:prstClr val="black"/>
                  </a:solidFill>
                  <a:latin typeface="Arial" panose="020B0604020202020204" pitchFamily="34" charset="0"/>
                  <a:ea typeface="Times New Roman" panose="02020603050405020304" pitchFamily="18" charset="0"/>
                  <a:cs typeface="Arial" panose="020B0604020202020204" pitchFamily="34" charset="0"/>
                </a:rPr>
                <a:t>дағдыларды </a:t>
              </a:r>
              <a:r>
                <a:rPr lang="kk-KZ" sz="1200" i="1" spc="1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дамыту.</a:t>
              </a:r>
              <a:r>
                <a:rPr kumimoji="0" lang="kk-KZ" sz="1200" b="0" i="1" u="none" strike="noStrike" kern="1200" cap="none" spc="10" normalizeH="0" baseline="0" noProof="0" dirty="0" smtClean="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endParaRPr kumimoji="0" lang="ru-RU" sz="11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lvl="0" indent="450215" algn="just" fontAlgn="base">
                <a:defRPr/>
              </a:pPr>
              <a:r>
                <a:rPr kumimoji="0" lang="kk-KZ" sz="1200" b="0" i="1" u="none" strike="noStrike" kern="1200" cap="none" spc="1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6-3. </a:t>
              </a:r>
              <a:r>
                <a:rPr lang="kk-KZ" sz="1200" i="1" spc="10" noProof="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Т</a:t>
              </a:r>
              <a:r>
                <a:rPr lang="kk-KZ" sz="1200" i="1" spc="1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анымдық </a:t>
              </a:r>
              <a:r>
                <a:rPr lang="kk-KZ" sz="1200" i="1" spc="10" dirty="0">
                  <a:solidFill>
                    <a:prstClr val="black"/>
                  </a:solidFill>
                  <a:latin typeface="Arial" panose="020B0604020202020204" pitchFamily="34" charset="0"/>
                  <a:ea typeface="Times New Roman" panose="02020603050405020304" pitchFamily="18" charset="0"/>
                  <a:cs typeface="Arial" panose="020B0604020202020204" pitchFamily="34" charset="0"/>
                </a:rPr>
                <a:t>және зияткерлік дағдыларды дамыту </a:t>
              </a:r>
              <a:r>
                <a:rPr kumimoji="0" lang="kk-KZ" sz="1200" b="0" i="1" u="none" strike="noStrike" kern="1200" cap="none" spc="10" normalizeH="0" baseline="0" noProof="0" dirty="0" smtClean="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ru-RU" sz="1100" b="0" i="1" u="none" strike="noStrike" kern="1200" cap="none" spc="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a:p>
              <a:pPr lvl="0" indent="450215" algn="just" fontAlgn="base">
                <a:defRPr/>
              </a:pPr>
              <a:r>
                <a:rPr kumimoji="0" lang="kk-KZ" sz="1200" b="0" i="1" u="none" strike="noStrike" kern="1200" cap="none" spc="1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6-4. </a:t>
              </a:r>
              <a:r>
                <a:rPr lang="kk-KZ" sz="1200" i="1" spc="10" noProof="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Ш</a:t>
              </a:r>
              <a:r>
                <a:rPr lang="kk-KZ" sz="1200" i="1" spc="1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ығармашылық </a:t>
              </a:r>
              <a:r>
                <a:rPr lang="kk-KZ" sz="1200" i="1" spc="10" dirty="0">
                  <a:solidFill>
                    <a:prstClr val="black"/>
                  </a:solidFill>
                  <a:latin typeface="Arial" panose="020B0604020202020204" pitchFamily="34" charset="0"/>
                  <a:ea typeface="Times New Roman" panose="02020603050405020304" pitchFamily="18" charset="0"/>
                  <a:cs typeface="Arial" panose="020B0604020202020204" pitchFamily="34" charset="0"/>
                </a:rPr>
                <a:t>дағдыларын, </a:t>
              </a:r>
              <a:r>
                <a:rPr lang="kk-KZ" sz="1200" i="1" u="sng" spc="10" dirty="0">
                  <a:solidFill>
                    <a:srgbClr val="FF0000"/>
                  </a:solidFill>
                  <a:latin typeface="Arial" panose="020B0604020202020204" pitchFamily="34" charset="0"/>
                  <a:ea typeface="Times New Roman" panose="02020603050405020304" pitchFamily="18" charset="0"/>
                  <a:cs typeface="Arial" panose="020B0604020202020204" pitchFamily="34" charset="0"/>
                </a:rPr>
                <a:t>зерттеу іс-әрекетін </a:t>
              </a:r>
              <a:r>
                <a:rPr lang="kk-KZ" sz="1200" i="1" spc="1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дамыту.</a:t>
              </a:r>
              <a:endParaRPr lang="kk-KZ" sz="1200" i="1" spc="10" dirty="0">
                <a:solidFill>
                  <a:prstClr val="black"/>
                </a:solidFill>
                <a:latin typeface="Arial" panose="020B0604020202020204" pitchFamily="34" charset="0"/>
                <a:ea typeface="Times New Roman" panose="02020603050405020304" pitchFamily="18" charset="0"/>
                <a:cs typeface="Arial" panose="020B0604020202020204" pitchFamily="34" charset="0"/>
              </a:endParaRPr>
            </a:p>
            <a:p>
              <a:pPr lvl="0" indent="450215" algn="just" fontAlgn="base">
                <a:defRPr/>
              </a:pPr>
              <a:r>
                <a:rPr kumimoji="0" lang="kk-KZ" sz="1200" b="0" i="1" u="none" strike="noStrike" kern="1200" cap="none" spc="10" normalizeH="0" baseline="0" noProof="0" dirty="0" smtClean="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6-5</a:t>
              </a:r>
              <a:r>
                <a:rPr kumimoji="0" lang="kk-KZ" sz="1200" b="0" i="1" u="none" strike="noStrike" kern="1200" cap="none" spc="1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 </a:t>
              </a:r>
              <a:r>
                <a:rPr lang="kk-KZ" sz="1200" i="1" spc="10" noProof="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ә</a:t>
              </a:r>
              <a:r>
                <a:rPr lang="kk-KZ" sz="1200" i="1" spc="1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леуметтік-эмоционалды </a:t>
              </a:r>
              <a:r>
                <a:rPr lang="kk-KZ" sz="1200" i="1" spc="10" dirty="0">
                  <a:solidFill>
                    <a:prstClr val="black"/>
                  </a:solidFill>
                  <a:latin typeface="Arial" panose="020B0604020202020204" pitchFamily="34" charset="0"/>
                  <a:ea typeface="Times New Roman" panose="02020603050405020304" pitchFamily="18" charset="0"/>
                  <a:cs typeface="Arial" panose="020B0604020202020204" pitchFamily="34" charset="0"/>
                </a:rPr>
                <a:t>дағдыларды </a:t>
              </a:r>
              <a:r>
                <a:rPr lang="kk-KZ" sz="1200" i="1" spc="10" dirty="0" smtClean="0">
                  <a:solidFill>
                    <a:prstClr val="black"/>
                  </a:solidFill>
                  <a:latin typeface="Arial" panose="020B0604020202020204" pitchFamily="34" charset="0"/>
                  <a:ea typeface="Times New Roman" panose="02020603050405020304" pitchFamily="18" charset="0"/>
                  <a:cs typeface="Arial" panose="020B0604020202020204" pitchFamily="34" charset="0"/>
                </a:rPr>
                <a:t>қалыптастыру</a:t>
              </a:r>
              <a:r>
                <a:rPr kumimoji="0" lang="kk-KZ" sz="1200" b="0" i="1" u="none" strike="noStrike" kern="1200" cap="none" spc="10" normalizeH="0" baseline="0" noProof="0" dirty="0" smtClean="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rPr>
                <a:t>.</a:t>
              </a:r>
              <a:endParaRPr kumimoji="0" lang="kk-KZ" sz="1200" b="0" i="1" u="none" strike="noStrike" kern="1200" cap="none" spc="10" normalizeH="0" baseline="0" noProof="0" dirty="0">
                <a:ln>
                  <a:noFill/>
                </a:ln>
                <a:solidFill>
                  <a:prstClr val="black"/>
                </a:solidFill>
                <a:effectLst/>
                <a:uLnTx/>
                <a:uFillTx/>
                <a:latin typeface="Arial" panose="020B0604020202020204" pitchFamily="34" charset="0"/>
                <a:ea typeface="Times New Roman" panose="02020603050405020304" pitchFamily="18" charset="0"/>
                <a:cs typeface="Arial" panose="020B0604020202020204" pitchFamily="34" charset="0"/>
              </a:endParaRPr>
            </a:p>
          </p:txBody>
        </p:sp>
        <p:sp>
          <p:nvSpPr>
            <p:cNvPr id="10" name="Стрелка вправо 9"/>
            <p:cNvSpPr/>
            <p:nvPr/>
          </p:nvSpPr>
          <p:spPr>
            <a:xfrm>
              <a:off x="2847219" y="642015"/>
              <a:ext cx="495389" cy="541866"/>
            </a:xfrm>
            <a:prstGeom prst="rightArrow">
              <a:avLst/>
            </a:prstGeom>
            <a:noFill/>
            <a:ln w="12700" cap="flat" cmpd="sng" algn="ctr">
              <a:solidFill>
                <a:srgbClr val="4472C4">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0" cap="none" spc="0" normalizeH="0" baseline="0" noProof="0">
                <a:ln>
                  <a:noFill/>
                </a:ln>
                <a:solidFill>
                  <a:prstClr val="white"/>
                </a:solidFill>
                <a:effectLst/>
                <a:uLnTx/>
                <a:uFillTx/>
                <a:latin typeface="Calibri"/>
                <a:ea typeface="+mn-ea"/>
                <a:cs typeface="+mn-cs"/>
              </a:endParaRPr>
            </a:p>
          </p:txBody>
        </p:sp>
      </p:grpSp>
      <p:sp>
        <p:nvSpPr>
          <p:cNvPr id="14" name="Прямоугольник 13"/>
          <p:cNvSpPr/>
          <p:nvPr/>
        </p:nvSpPr>
        <p:spPr>
          <a:xfrm>
            <a:off x="686836" y="275963"/>
            <a:ext cx="5934097" cy="369332"/>
          </a:xfrm>
          <a:prstGeom prst="rect">
            <a:avLst/>
          </a:prstGeom>
        </p:spPr>
        <p:txBody>
          <a:bodyPr wrap="square">
            <a:spAutoFit/>
          </a:bodyPr>
          <a:lstStyle/>
          <a:p>
            <a:pPr lvl="0" algn="ctr">
              <a:defRPr/>
            </a:pPr>
            <a:r>
              <a:rPr lang="kk-KZ" b="1" u="sng" dirty="0">
                <a:solidFill>
                  <a:prstClr val="black"/>
                </a:solidFill>
                <a:latin typeface="Arial" panose="020B0604020202020204" pitchFamily="34" charset="0"/>
                <a:cs typeface="Arial" panose="020B0604020202020204" pitchFamily="34" charset="0"/>
              </a:rPr>
              <a:t>Үлгілік оқу жоспары </a:t>
            </a:r>
            <a:r>
              <a:rPr lang="kk-KZ" dirty="0">
                <a:solidFill>
                  <a:prstClr val="black"/>
                </a:solidFill>
                <a:latin typeface="Arial" panose="020B0604020202020204" pitchFamily="34" charset="0"/>
                <a:cs typeface="Arial" panose="020B0604020202020204" pitchFamily="34" charset="0"/>
              </a:rPr>
              <a:t>(әрекет түрлері</a:t>
            </a:r>
            <a:r>
              <a:rPr lang="kk-KZ" dirty="0" smtClean="0">
                <a:solidFill>
                  <a:prstClr val="black"/>
                </a:solidFill>
                <a:latin typeface="Arial" panose="020B0604020202020204" pitchFamily="34" charset="0"/>
                <a:cs typeface="Arial" panose="020B0604020202020204" pitchFamily="34" charset="0"/>
              </a:rPr>
              <a:t>)</a:t>
            </a:r>
            <a:endParaRPr lang="kk-KZ" dirty="0">
              <a:solidFill>
                <a:prstClr val="black"/>
              </a:solidFill>
              <a:latin typeface="Arial" panose="020B0604020202020204" pitchFamily="34" charset="0"/>
              <a:cs typeface="Arial" panose="020B0604020202020204" pitchFamily="34" charset="0"/>
            </a:endParaRPr>
          </a:p>
        </p:txBody>
      </p:sp>
      <p:sp>
        <p:nvSpPr>
          <p:cNvPr id="17" name="Прямоугольник 16"/>
          <p:cNvSpPr/>
          <p:nvPr/>
        </p:nvSpPr>
        <p:spPr>
          <a:xfrm>
            <a:off x="4895467" y="2345507"/>
            <a:ext cx="2450779" cy="67710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k-KZ" sz="20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Циклограмма</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kk-KZ" sz="14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(әрекет)</a:t>
            </a:r>
            <a:r>
              <a:rPr kumimoji="0" lang="kk-KZ" sz="1800" b="1" i="0" u="sng"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ru-RU" sz="18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3" name="Стрелка вправо 2"/>
          <p:cNvSpPr/>
          <p:nvPr/>
        </p:nvSpPr>
        <p:spPr>
          <a:xfrm rot="3205572">
            <a:off x="4339169" y="1011427"/>
            <a:ext cx="1659304" cy="945630"/>
          </a:xfrm>
          <a:prstGeom prst="rightArrow">
            <a:avLst>
              <a:gd name="adj1" fmla="val 50000"/>
              <a:gd name="adj2" fmla="val 69331"/>
            </a:avLst>
          </a:prstGeom>
          <a:ln>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002060"/>
              </a:solidFill>
              <a:effectLst/>
              <a:uLnTx/>
              <a:uFillTx/>
              <a:latin typeface="Calibri"/>
              <a:ea typeface="+mn-ea"/>
              <a:cs typeface="+mn-cs"/>
            </a:endParaRPr>
          </a:p>
        </p:txBody>
      </p:sp>
      <p:sp>
        <p:nvSpPr>
          <p:cNvPr id="18" name="Стрелка вправо 17"/>
          <p:cNvSpPr/>
          <p:nvPr/>
        </p:nvSpPr>
        <p:spPr>
          <a:xfrm rot="18859958">
            <a:off x="4256056" y="3408512"/>
            <a:ext cx="1688734" cy="945630"/>
          </a:xfrm>
          <a:prstGeom prst="rightArrow">
            <a:avLst>
              <a:gd name="adj1" fmla="val 50000"/>
              <a:gd name="adj2" fmla="val 69331"/>
            </a:avLst>
          </a:prstGeom>
          <a:ln>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srgbClr val="002060"/>
              </a:solidFill>
              <a:effectLst/>
              <a:uLnTx/>
              <a:uFillTx/>
              <a:latin typeface="Calibri"/>
              <a:ea typeface="+mn-ea"/>
              <a:cs typeface="+mn-cs"/>
            </a:endParaRPr>
          </a:p>
        </p:txBody>
      </p:sp>
      <p:sp>
        <p:nvSpPr>
          <p:cNvPr id="4" name="Нашивка 3"/>
          <p:cNvSpPr/>
          <p:nvPr/>
        </p:nvSpPr>
        <p:spPr>
          <a:xfrm>
            <a:off x="8708571" y="4991605"/>
            <a:ext cx="418011" cy="137615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Прямоугольник 11"/>
          <p:cNvSpPr/>
          <p:nvPr/>
        </p:nvSpPr>
        <p:spPr>
          <a:xfrm>
            <a:off x="9349901" y="5387627"/>
            <a:ext cx="2450779" cy="1015663"/>
          </a:xfrm>
          <a:prstGeom prst="rect">
            <a:avLst/>
          </a:prstGeom>
        </p:spPr>
        <p:txBody>
          <a:bodyPr wrap="square">
            <a:spAutoFit/>
          </a:bodyPr>
          <a:lstStyle/>
          <a:p>
            <a:pPr lvl="0" algn="ctr">
              <a:defRPr/>
            </a:pPr>
            <a:r>
              <a:rPr lang="kk-KZ" sz="2000" b="1" dirty="0">
                <a:solidFill>
                  <a:prstClr val="black"/>
                </a:solidFill>
                <a:latin typeface="Arial" panose="020B0604020202020204" pitchFamily="34" charset="0"/>
                <a:cs typeface="Arial" panose="020B0604020202020204" pitchFamily="34" charset="0"/>
              </a:rPr>
              <a:t>Бағдарламаға</a:t>
            </a:r>
          </a:p>
          <a:p>
            <a:pPr lvl="0" algn="ctr">
              <a:defRPr/>
            </a:pPr>
            <a:r>
              <a:rPr lang="kk-KZ" sz="2000" b="1" dirty="0">
                <a:solidFill>
                  <a:prstClr val="black"/>
                </a:solidFill>
                <a:latin typeface="Arial" panose="020B0604020202020204" pitchFamily="34" charset="0"/>
                <a:cs typeface="Arial" panose="020B0604020202020204" pitchFamily="34" charset="0"/>
              </a:rPr>
              <a:t>нұсқаулық</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ru-RU" sz="20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5" name="Овал 4"/>
          <p:cNvSpPr/>
          <p:nvPr/>
        </p:nvSpPr>
        <p:spPr>
          <a:xfrm>
            <a:off x="686836" y="275963"/>
            <a:ext cx="401735" cy="369332"/>
          </a:xfrm>
          <a:prstGeom prst="ellipse">
            <a:avLst/>
          </a:prstGeom>
          <a:ln w="19050">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k-KZ" sz="1800" b="1" i="0" u="none" strike="noStrike" kern="1200" cap="none" spc="0" normalizeH="0" baseline="0" noProof="0" dirty="0">
                <a:ln>
                  <a:noFill/>
                </a:ln>
                <a:solidFill>
                  <a:prstClr val="black"/>
                </a:solidFill>
                <a:effectLst/>
                <a:uLnTx/>
                <a:uFillTx/>
                <a:latin typeface="Calibri"/>
                <a:ea typeface="+mn-ea"/>
                <a:cs typeface="+mn-cs"/>
              </a:rPr>
              <a:t>1</a:t>
            </a:r>
            <a:endParaRPr kumimoji="0" lang="ru-RU"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15" name="Овал 14"/>
          <p:cNvSpPr/>
          <p:nvPr/>
        </p:nvSpPr>
        <p:spPr>
          <a:xfrm>
            <a:off x="4767086" y="2376286"/>
            <a:ext cx="401735" cy="369332"/>
          </a:xfrm>
          <a:prstGeom prst="ellipse">
            <a:avLst/>
          </a:prstGeom>
          <a:ln w="19050">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k-KZ" sz="1800" b="1" i="0" u="none" strike="noStrike" kern="1200" cap="none" spc="0" normalizeH="0" baseline="0" noProof="0" dirty="0">
                <a:ln>
                  <a:noFill/>
                </a:ln>
                <a:solidFill>
                  <a:prstClr val="black"/>
                </a:solidFill>
                <a:effectLst/>
                <a:uLnTx/>
                <a:uFillTx/>
                <a:latin typeface="Calibri"/>
                <a:ea typeface="+mn-ea"/>
                <a:cs typeface="+mn-cs"/>
              </a:rPr>
              <a:t>2</a:t>
            </a:r>
            <a:endParaRPr kumimoji="0" lang="ru-RU"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16" name="Овал 15"/>
          <p:cNvSpPr/>
          <p:nvPr/>
        </p:nvSpPr>
        <p:spPr>
          <a:xfrm>
            <a:off x="285101" y="4842508"/>
            <a:ext cx="401735" cy="369332"/>
          </a:xfrm>
          <a:prstGeom prst="ellipse">
            <a:avLst/>
          </a:prstGeom>
          <a:ln w="19050">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k-KZ" sz="1800" b="1" i="0" u="none" strike="noStrike" kern="1200" cap="none" spc="0" normalizeH="0" baseline="0" noProof="0" dirty="0">
                <a:ln>
                  <a:noFill/>
                </a:ln>
                <a:solidFill>
                  <a:prstClr val="black"/>
                </a:solidFill>
                <a:effectLst/>
                <a:uLnTx/>
                <a:uFillTx/>
                <a:latin typeface="Calibri"/>
                <a:ea typeface="+mn-ea"/>
                <a:cs typeface="+mn-cs"/>
              </a:rPr>
              <a:t>3</a:t>
            </a:r>
            <a:endParaRPr kumimoji="0" lang="ru-RU"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19" name="Овал 18"/>
          <p:cNvSpPr/>
          <p:nvPr/>
        </p:nvSpPr>
        <p:spPr>
          <a:xfrm>
            <a:off x="9249070" y="5431654"/>
            <a:ext cx="401735" cy="369332"/>
          </a:xfrm>
          <a:prstGeom prst="ellipse">
            <a:avLst/>
          </a:prstGeom>
          <a:ln w="19050">
            <a:solidFill>
              <a:srgbClr val="00206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k-KZ" sz="1800" b="1" i="0" u="none" strike="noStrike" kern="1200" cap="none" spc="0" normalizeH="0" baseline="0" noProof="0" dirty="0">
                <a:ln>
                  <a:noFill/>
                </a:ln>
                <a:solidFill>
                  <a:prstClr val="black"/>
                </a:solidFill>
                <a:effectLst/>
                <a:uLnTx/>
                <a:uFillTx/>
                <a:latin typeface="Calibri"/>
                <a:ea typeface="+mn-ea"/>
                <a:cs typeface="+mn-cs"/>
              </a:rPr>
              <a:t>4</a:t>
            </a:r>
            <a:endParaRPr kumimoji="0" lang="ru-RU" sz="1800" b="1" i="0" u="none" strike="noStrike" kern="1200" cap="none" spc="0" normalizeH="0" baseline="0" noProof="0" dirty="0">
              <a:ln>
                <a:noFill/>
              </a:ln>
              <a:solidFill>
                <a:prstClr val="black"/>
              </a:solidFill>
              <a:effectLst/>
              <a:uLnTx/>
              <a:uFillTx/>
              <a:latin typeface="Calibri"/>
              <a:ea typeface="+mn-ea"/>
              <a:cs typeface="+mn-cs"/>
            </a:endParaRPr>
          </a:p>
        </p:txBody>
      </p:sp>
      <p:sp>
        <p:nvSpPr>
          <p:cNvPr id="20" name="Прямоугольник 19"/>
          <p:cNvSpPr/>
          <p:nvPr/>
        </p:nvSpPr>
        <p:spPr>
          <a:xfrm>
            <a:off x="5808099" y="4832370"/>
            <a:ext cx="2450779" cy="36933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kk-KZ" sz="14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(мазмұны)</a:t>
            </a:r>
            <a:r>
              <a:rPr kumimoji="0" lang="kk-KZ" sz="1800" b="1" i="0" u="sng"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ru-RU" sz="18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
        <p:nvSpPr>
          <p:cNvPr id="21" name="Прямоугольник 20"/>
          <p:cNvSpPr/>
          <p:nvPr/>
        </p:nvSpPr>
        <p:spPr>
          <a:xfrm>
            <a:off x="9380301" y="5975859"/>
            <a:ext cx="2450779" cy="369332"/>
          </a:xfrm>
          <a:prstGeom prst="rect">
            <a:avLst/>
          </a:prstGeom>
        </p:spPr>
        <p:txBody>
          <a:bodyPr wrap="square">
            <a:spAutoFit/>
          </a:bodyPr>
          <a:lstStyle/>
          <a:p>
            <a:pPr lvl="0" algn="ctr">
              <a:defRPr/>
            </a:pPr>
            <a:r>
              <a:rPr lang="kk-KZ" sz="1400" i="1" dirty="0">
                <a:solidFill>
                  <a:prstClr val="black"/>
                </a:solidFill>
                <a:latin typeface="Arial" panose="020B0604020202020204" pitchFamily="34" charset="0"/>
                <a:cs typeface="Arial" panose="020B0604020202020204" pitchFamily="34" charset="0"/>
              </a:rPr>
              <a:t>(іске асыру </a:t>
            </a:r>
            <a:r>
              <a:rPr lang="kk-KZ" sz="1400" i="1" dirty="0" smtClean="0">
                <a:solidFill>
                  <a:prstClr val="black"/>
                </a:solidFill>
                <a:latin typeface="Arial" panose="020B0604020202020204" pitchFamily="34" charset="0"/>
                <a:cs typeface="Arial" panose="020B0604020202020204" pitchFamily="34" charset="0"/>
              </a:rPr>
              <a:t>алгоритмі</a:t>
            </a:r>
            <a:r>
              <a:rPr kumimoji="0" lang="kk-KZ" sz="14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a:t>
            </a:r>
            <a:r>
              <a:rPr kumimoji="0" lang="kk-KZ" sz="1800" b="1" i="0" u="sng"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ru-RU" sz="1800" b="1" i="0" u="sng"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0039386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Прямоугольник 4"/>
          <p:cNvSpPr/>
          <p:nvPr/>
        </p:nvSpPr>
        <p:spPr>
          <a:xfrm>
            <a:off x="126999" y="107254"/>
            <a:ext cx="11870267" cy="892552"/>
          </a:xfrm>
          <a:prstGeom prst="rect">
            <a:avLst/>
          </a:prstGeom>
        </p:spPr>
        <p:txBody>
          <a:bodyPr wrap="square">
            <a:spAutoFit/>
          </a:bodyPr>
          <a:lstStyle/>
          <a:p>
            <a:pPr lvl="0" algn="ctr" rtl="1">
              <a:defRPr/>
            </a:pPr>
            <a:r>
              <a:rPr lang="ru-RU" sz="1200" b="1" dirty="0" err="1">
                <a:solidFill>
                  <a:prstClr val="black"/>
                </a:solidFill>
                <a:latin typeface="Arial" panose="020B0604020202020204" pitchFamily="34" charset="0"/>
                <a:ea typeface="Calibri" panose="020F0502020204030204" pitchFamily="34" charset="0"/>
                <a:cs typeface="Arial" panose="020B0604020202020204" pitchFamily="34" charset="0"/>
              </a:rPr>
              <a:t>Тәрбиелеу</a:t>
            </a:r>
            <a:r>
              <a:rPr lang="ru-RU" sz="1200" b="1" dirty="0">
                <a:solidFill>
                  <a:prstClr val="black"/>
                </a:solidFill>
                <a:latin typeface="Arial" panose="020B0604020202020204" pitchFamily="34" charset="0"/>
                <a:ea typeface="Calibri" panose="020F0502020204030204" pitchFamily="34" charset="0"/>
                <a:cs typeface="Arial" panose="020B0604020202020204" pitchFamily="34" charset="0"/>
              </a:rPr>
              <a:t> - </a:t>
            </a:r>
            <a:r>
              <a:rPr lang="ru-RU" sz="1200" b="1" dirty="0" err="1">
                <a:solidFill>
                  <a:prstClr val="black"/>
                </a:solidFill>
                <a:latin typeface="Arial" panose="020B0604020202020204" pitchFamily="34" charset="0"/>
                <a:ea typeface="Calibri" panose="020F0502020204030204" pitchFamily="34" charset="0"/>
                <a:cs typeface="Arial" panose="020B0604020202020204" pitchFamily="34" charset="0"/>
              </a:rPr>
              <a:t>білім</a:t>
            </a:r>
            <a:r>
              <a:rPr lang="ru-RU" sz="1200" b="1" dirty="0">
                <a:solidFill>
                  <a:prstClr val="black"/>
                </a:solidFill>
                <a:latin typeface="Arial" panose="020B0604020202020204" pitchFamily="34" charset="0"/>
                <a:ea typeface="Calibri" panose="020F0502020204030204" pitchFamily="34" charset="0"/>
                <a:cs typeface="Arial" panose="020B0604020202020204" pitchFamily="34" charset="0"/>
              </a:rPr>
              <a:t> беру </a:t>
            </a:r>
            <a:r>
              <a:rPr lang="ru-RU" sz="1200" b="1" dirty="0" err="1">
                <a:solidFill>
                  <a:prstClr val="black"/>
                </a:solidFill>
                <a:latin typeface="Arial" panose="020B0604020202020204" pitchFamily="34" charset="0"/>
                <a:ea typeface="Calibri" panose="020F0502020204030204" pitchFamily="34" charset="0"/>
                <a:cs typeface="Arial" panose="020B0604020202020204" pitchFamily="34" charset="0"/>
              </a:rPr>
              <a:t>процесінің</a:t>
            </a:r>
            <a:r>
              <a:rPr lang="ru-RU" sz="1200" b="1" dirty="0">
                <a:solidFill>
                  <a:prstClr val="black"/>
                </a:solidFill>
                <a:latin typeface="Arial" panose="020B0604020202020204" pitchFamily="34" charset="0"/>
                <a:ea typeface="Calibri" panose="020F0502020204030204" pitchFamily="34" charset="0"/>
                <a:cs typeface="Arial" panose="020B0604020202020204" pitchFamily="34" charset="0"/>
              </a:rPr>
              <a:t> </a:t>
            </a:r>
            <a:r>
              <a:rPr lang="ru-RU" sz="1200" b="1" dirty="0" err="1">
                <a:solidFill>
                  <a:prstClr val="black"/>
                </a:solidFill>
                <a:latin typeface="Arial" panose="020B0604020202020204" pitchFamily="34" charset="0"/>
                <a:ea typeface="Calibri" panose="020F0502020204030204" pitchFamily="34" charset="0"/>
                <a:cs typeface="Arial" panose="020B0604020202020204" pitchFamily="34" charset="0"/>
              </a:rPr>
              <a:t>циклограммасы</a:t>
            </a:r>
            <a:r>
              <a:rPr lang="ru-RU" sz="1200" b="1" dirty="0">
                <a:solidFill>
                  <a:prstClr val="black"/>
                </a:solidFill>
                <a:latin typeface="Arial" panose="020B0604020202020204" pitchFamily="34" charset="0"/>
                <a:ea typeface="Calibri" panose="020F0502020204030204" pitchFamily="34" charset="0"/>
                <a:cs typeface="Arial" panose="020B0604020202020204" pitchFamily="34" charset="0"/>
              </a:rPr>
              <a:t> </a:t>
            </a:r>
          </a:p>
          <a:p>
            <a:pPr lvl="0" rtl="1">
              <a:defRPr/>
            </a:pPr>
            <a:r>
              <a:rPr lang="kk-KZ" sz="1000" dirty="0">
                <a:solidFill>
                  <a:prstClr val="black"/>
                </a:solidFill>
                <a:latin typeface="Arial" panose="020B0604020202020204" pitchFamily="34" charset="0"/>
                <a:ea typeface="Calibri" panose="020F0502020204030204" pitchFamily="34" charset="0"/>
                <a:cs typeface="Arial" panose="020B0604020202020204" pitchFamily="34" charset="0"/>
              </a:rPr>
              <a:t>Мектепке дейінгі ұйым (балабақша/шағын орталық) _________________________________________________________________</a:t>
            </a:r>
          </a:p>
          <a:p>
            <a:pPr lvl="0" rtl="1">
              <a:defRPr/>
            </a:pPr>
            <a:r>
              <a:rPr lang="kk-KZ" sz="1000" dirty="0">
                <a:solidFill>
                  <a:prstClr val="black"/>
                </a:solidFill>
                <a:latin typeface="Arial" panose="020B0604020202020204" pitchFamily="34" charset="0"/>
                <a:ea typeface="Calibri" panose="020F0502020204030204" pitchFamily="34" charset="0"/>
                <a:cs typeface="Arial" panose="020B0604020202020204" pitchFamily="34" charset="0"/>
              </a:rPr>
              <a:t>Топ _________________________________________________________________</a:t>
            </a:r>
          </a:p>
          <a:p>
            <a:pPr lvl="0" rtl="1">
              <a:defRPr/>
            </a:pPr>
            <a:r>
              <a:rPr lang="kk-KZ" sz="1000" dirty="0">
                <a:solidFill>
                  <a:prstClr val="black"/>
                </a:solidFill>
                <a:latin typeface="Arial" panose="020B0604020202020204" pitchFamily="34" charset="0"/>
                <a:ea typeface="Calibri" panose="020F0502020204030204" pitchFamily="34" charset="0"/>
                <a:cs typeface="Arial" panose="020B0604020202020204" pitchFamily="34" charset="0"/>
              </a:rPr>
              <a:t>Балалардың жасы_________________________________________________________________</a:t>
            </a:r>
          </a:p>
          <a:p>
            <a:pPr lvl="0" rtl="1">
              <a:defRPr/>
            </a:pPr>
            <a:r>
              <a:rPr lang="kk-KZ" sz="1000" dirty="0">
                <a:solidFill>
                  <a:prstClr val="black"/>
                </a:solidFill>
                <a:latin typeface="Arial" panose="020B0604020202020204" pitchFamily="34" charset="0"/>
                <a:ea typeface="Calibri" panose="020F0502020204030204" pitchFamily="34" charset="0"/>
                <a:cs typeface="Arial" panose="020B0604020202020204" pitchFamily="34" charset="0"/>
              </a:rPr>
              <a:t>Жоспардың құрылу кезеңі (апта күндерін, айды, жылды </a:t>
            </a:r>
            <a:r>
              <a:rPr lang="kk-KZ" sz="1000" dirty="0" smtClean="0">
                <a:solidFill>
                  <a:prstClr val="black"/>
                </a:solidFill>
                <a:latin typeface="Arial" panose="020B0604020202020204" pitchFamily="34" charset="0"/>
                <a:ea typeface="Calibri" panose="020F0502020204030204" pitchFamily="34" charset="0"/>
                <a:cs typeface="Arial" panose="020B0604020202020204" pitchFamily="34" charset="0"/>
              </a:rPr>
              <a:t>көрсету)</a:t>
            </a:r>
            <a:r>
              <a:rPr kumimoji="0" lang="kk-KZ" sz="10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льный мини-центр) _________________________________________________________________</a:t>
            </a:r>
            <a:endParaRPr kumimoji="0" lang="ru-RU" sz="800" b="0"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endParaRPr>
          </a:p>
        </p:txBody>
      </p:sp>
      <p:graphicFrame>
        <p:nvGraphicFramePr>
          <p:cNvPr id="6" name="Таблица 5"/>
          <p:cNvGraphicFramePr>
            <a:graphicFrameLocks noGrp="1"/>
          </p:cNvGraphicFramePr>
          <p:nvPr>
            <p:extLst>
              <p:ext uri="{D42A27DB-BD31-4B8C-83A1-F6EECF244321}">
                <p14:modId xmlns:p14="http://schemas.microsoft.com/office/powerpoint/2010/main" val="258792627"/>
              </p:ext>
            </p:extLst>
          </p:nvPr>
        </p:nvGraphicFramePr>
        <p:xfrm>
          <a:off x="126999" y="999806"/>
          <a:ext cx="11969751" cy="5694694"/>
        </p:xfrm>
        <a:graphic>
          <a:graphicData uri="http://schemas.openxmlformats.org/drawingml/2006/table">
            <a:tbl>
              <a:tblPr firstRow="1" firstCol="1" bandRow="1"/>
              <a:tblGrid>
                <a:gridCol w="2142762">
                  <a:extLst>
                    <a:ext uri="{9D8B030D-6E8A-4147-A177-3AD203B41FA5}">
                      <a16:colId xmlns:a16="http://schemas.microsoft.com/office/drawing/2014/main" xmlns="" val="20000"/>
                    </a:ext>
                  </a:extLst>
                </a:gridCol>
                <a:gridCol w="1334624">
                  <a:extLst>
                    <a:ext uri="{9D8B030D-6E8A-4147-A177-3AD203B41FA5}">
                      <a16:colId xmlns:a16="http://schemas.microsoft.com/office/drawing/2014/main" xmlns="" val="20001"/>
                    </a:ext>
                  </a:extLst>
                </a:gridCol>
                <a:gridCol w="442906">
                  <a:extLst>
                    <a:ext uri="{9D8B030D-6E8A-4147-A177-3AD203B41FA5}">
                      <a16:colId xmlns:a16="http://schemas.microsoft.com/office/drawing/2014/main" xmlns="" val="20002"/>
                    </a:ext>
                  </a:extLst>
                </a:gridCol>
                <a:gridCol w="1443414">
                  <a:extLst>
                    <a:ext uri="{9D8B030D-6E8A-4147-A177-3AD203B41FA5}">
                      <a16:colId xmlns:a16="http://schemas.microsoft.com/office/drawing/2014/main" xmlns="" val="20003"/>
                    </a:ext>
                  </a:extLst>
                </a:gridCol>
                <a:gridCol w="158458">
                  <a:extLst>
                    <a:ext uri="{9D8B030D-6E8A-4147-A177-3AD203B41FA5}">
                      <a16:colId xmlns:a16="http://schemas.microsoft.com/office/drawing/2014/main" xmlns="" val="20004"/>
                    </a:ext>
                  </a:extLst>
                </a:gridCol>
                <a:gridCol w="1433373">
                  <a:extLst>
                    <a:ext uri="{9D8B030D-6E8A-4147-A177-3AD203B41FA5}">
                      <a16:colId xmlns:a16="http://schemas.microsoft.com/office/drawing/2014/main" xmlns="" val="20005"/>
                    </a:ext>
                  </a:extLst>
                </a:gridCol>
                <a:gridCol w="457273">
                  <a:extLst>
                    <a:ext uri="{9D8B030D-6E8A-4147-A177-3AD203B41FA5}">
                      <a16:colId xmlns:a16="http://schemas.microsoft.com/office/drawing/2014/main" xmlns="" val="20006"/>
                    </a:ext>
                  </a:extLst>
                </a:gridCol>
                <a:gridCol w="2294630">
                  <a:extLst>
                    <a:ext uri="{9D8B030D-6E8A-4147-A177-3AD203B41FA5}">
                      <a16:colId xmlns:a16="http://schemas.microsoft.com/office/drawing/2014/main" xmlns="" val="20007"/>
                    </a:ext>
                  </a:extLst>
                </a:gridCol>
                <a:gridCol w="83616">
                  <a:extLst>
                    <a:ext uri="{9D8B030D-6E8A-4147-A177-3AD203B41FA5}">
                      <a16:colId xmlns:a16="http://schemas.microsoft.com/office/drawing/2014/main" xmlns="" val="20008"/>
                    </a:ext>
                  </a:extLst>
                </a:gridCol>
                <a:gridCol w="2178695">
                  <a:extLst>
                    <a:ext uri="{9D8B030D-6E8A-4147-A177-3AD203B41FA5}">
                      <a16:colId xmlns:a16="http://schemas.microsoft.com/office/drawing/2014/main" xmlns="" val="20009"/>
                    </a:ext>
                  </a:extLst>
                </a:gridCol>
              </a:tblGrid>
              <a:tr h="200344">
                <a:tc>
                  <a:txBody>
                    <a:bodyPr/>
                    <a:lstStyle/>
                    <a:p>
                      <a:pPr algn="ctr">
                        <a:lnSpc>
                          <a:spcPct val="106000"/>
                        </a:lnSpc>
                        <a:spcAft>
                          <a:spcPts val="800"/>
                        </a:spcAft>
                      </a:pPr>
                      <a:r>
                        <a:rPr lang="kk-KZ" sz="1200" b="1" dirty="0" smtClean="0">
                          <a:effectLst/>
                          <a:latin typeface="+mn-lt"/>
                          <a:ea typeface="Calibri" panose="020F0502020204030204" pitchFamily="34" charset="0"/>
                          <a:cs typeface="Arial" panose="020B0604020202020204" pitchFamily="34" charset="0"/>
                        </a:rPr>
                        <a:t>Күн тәртібінің үлгісі  </a:t>
                      </a:r>
                      <a:endParaRPr lang="ru-RU" sz="1200" dirty="0">
                        <a:effectLst/>
                        <a:latin typeface="+mn-lt"/>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06000"/>
                        </a:lnSpc>
                        <a:spcAft>
                          <a:spcPts val="800"/>
                        </a:spcAft>
                      </a:pPr>
                      <a:r>
                        <a:rPr lang="kk-KZ" sz="1200" b="1" dirty="0" smtClean="0">
                          <a:effectLst/>
                          <a:latin typeface="+mn-lt"/>
                          <a:ea typeface="Calibri" panose="020F0502020204030204" pitchFamily="34" charset="0"/>
                          <a:cs typeface="Arial" panose="020B0604020202020204" pitchFamily="34" charset="0"/>
                        </a:rPr>
                        <a:t>Дүйсенбі</a:t>
                      </a:r>
                      <a:endParaRPr lang="ru-RU" sz="1200" dirty="0">
                        <a:effectLst/>
                        <a:latin typeface="+mn-lt"/>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ctr">
                        <a:lnSpc>
                          <a:spcPct val="106000"/>
                        </a:lnSpc>
                        <a:spcAft>
                          <a:spcPts val="800"/>
                        </a:spcAft>
                      </a:pPr>
                      <a:endParaRPr lang="ru-RU" sz="1100">
                        <a:effectLst/>
                        <a:latin typeface="+mn-lt"/>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06000"/>
                        </a:lnSpc>
                        <a:spcAft>
                          <a:spcPts val="800"/>
                        </a:spcAft>
                      </a:pPr>
                      <a:r>
                        <a:rPr lang="kk-KZ" sz="1200" b="1" dirty="0" smtClean="0">
                          <a:effectLst/>
                          <a:latin typeface="+mn-lt"/>
                          <a:ea typeface="Calibri" panose="020F0502020204030204" pitchFamily="34" charset="0"/>
                          <a:cs typeface="Arial" panose="020B0604020202020204" pitchFamily="34" charset="0"/>
                        </a:rPr>
                        <a:t>Сейсенбі</a:t>
                      </a:r>
                      <a:endParaRPr lang="ru-RU" sz="1200" dirty="0">
                        <a:effectLst/>
                        <a:latin typeface="+mn-lt"/>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ctr">
                        <a:lnSpc>
                          <a:spcPct val="106000"/>
                        </a:lnSpc>
                        <a:spcAft>
                          <a:spcPts val="800"/>
                        </a:spcAft>
                      </a:pPr>
                      <a:r>
                        <a:rPr lang="kk-KZ" sz="1200" b="1" dirty="0" smtClean="0">
                          <a:effectLst/>
                          <a:latin typeface="+mn-lt"/>
                          <a:ea typeface="Calibri" panose="020F0502020204030204" pitchFamily="34" charset="0"/>
                          <a:cs typeface="Arial" panose="020B0604020202020204" pitchFamily="34" charset="0"/>
                        </a:rPr>
                        <a:t>Сәрсенбі</a:t>
                      </a:r>
                      <a:endParaRPr lang="ru-RU" sz="1200" dirty="0">
                        <a:effectLst/>
                        <a:latin typeface="+mn-lt"/>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dirty="0"/>
                    </a:p>
                  </a:txBody>
                  <a:tcPr/>
                </a:tc>
                <a:tc>
                  <a:txBody>
                    <a:bodyPr/>
                    <a:lstStyle/>
                    <a:p>
                      <a:pPr algn="ctr">
                        <a:lnSpc>
                          <a:spcPct val="106000"/>
                        </a:lnSpc>
                        <a:spcAft>
                          <a:spcPts val="800"/>
                        </a:spcAft>
                      </a:pPr>
                      <a:r>
                        <a:rPr lang="kk-KZ" sz="1200" b="1" dirty="0" smtClean="0">
                          <a:effectLst/>
                          <a:latin typeface="+mn-lt"/>
                          <a:ea typeface="Calibri" panose="020F0502020204030204" pitchFamily="34" charset="0"/>
                          <a:cs typeface="Arial" panose="020B0604020202020204" pitchFamily="34" charset="0"/>
                        </a:rPr>
                        <a:t>Бейсенбі</a:t>
                      </a:r>
                      <a:endParaRPr lang="ru-RU" sz="1200" dirty="0">
                        <a:effectLst/>
                        <a:latin typeface="+mn-lt"/>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a:lnSpc>
                          <a:spcPct val="106000"/>
                        </a:lnSpc>
                        <a:spcAft>
                          <a:spcPts val="800"/>
                        </a:spcAft>
                      </a:pPr>
                      <a:r>
                        <a:rPr lang="kk-KZ" sz="1200" dirty="0" smtClean="0">
                          <a:effectLst/>
                          <a:latin typeface="+mn-lt"/>
                          <a:ea typeface="Calibri" panose="020F0502020204030204" pitchFamily="34" charset="0"/>
                          <a:cs typeface="Arial" panose="020B0604020202020204" pitchFamily="34" charset="0"/>
                        </a:rPr>
                        <a:t>Жұма</a:t>
                      </a:r>
                      <a:endParaRPr lang="ru-RU" sz="1200" dirty="0">
                        <a:effectLst/>
                        <a:latin typeface="+mn-lt"/>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10000"/>
                  </a:ext>
                </a:extLst>
              </a:tr>
              <a:tr h="318568">
                <a:tc>
                  <a:txBody>
                    <a:bodyPr/>
                    <a:lstStyle/>
                    <a:p>
                      <a:pPr>
                        <a:lnSpc>
                          <a:spcPct val="106000"/>
                        </a:lnSpc>
                        <a:spcAft>
                          <a:spcPts val="800"/>
                        </a:spcAft>
                      </a:pPr>
                      <a:r>
                        <a:rPr lang="kk-KZ" sz="1100" b="1" dirty="0" smtClean="0">
                          <a:effectLst/>
                          <a:latin typeface="+mn-lt"/>
                          <a:ea typeface="Calibri" panose="020F0502020204030204" pitchFamily="34" charset="0"/>
                          <a:cs typeface="Arial" panose="020B0604020202020204" pitchFamily="34" charset="0"/>
                        </a:rPr>
                        <a:t>Балаларды қабылдау </a:t>
                      </a:r>
                    </a:p>
                    <a:p>
                      <a:pPr>
                        <a:lnSpc>
                          <a:spcPct val="106000"/>
                        </a:lnSpc>
                        <a:spcAft>
                          <a:spcPts val="800"/>
                        </a:spcAft>
                      </a:pPr>
                      <a:endParaRPr lang="ru-RU" sz="1100" b="1" dirty="0">
                        <a:effectLst/>
                        <a:latin typeface="+mn-lt"/>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9">
                  <a:txBody>
                    <a:bodyPr/>
                    <a:lstStyle/>
                    <a:p>
                      <a:pPr algn="just">
                        <a:lnSpc>
                          <a:spcPct val="106000"/>
                        </a:lnSpc>
                        <a:spcAft>
                          <a:spcPts val="800"/>
                        </a:spcAft>
                      </a:pPr>
                      <a:r>
                        <a:rPr lang="kk-KZ" sz="1100" dirty="0" smtClean="0">
                          <a:effectLst/>
                          <a:latin typeface="+mn-lt"/>
                          <a:ea typeface="Calibri" panose="020F0502020204030204" pitchFamily="34" charset="0"/>
                          <a:cs typeface="Arial" panose="020B0604020202020204" pitchFamily="34" charset="0"/>
                        </a:rPr>
                        <a:t>Балаларды қабылдау: балаларды көтеріңкі көңіл-күймен қарсы алу. Балалар үшін жайлы жағдай жасау. Баланың бүгінгі көңіл күйі, оны не қызықтыратыны туралы сұрау, баланы жеке пікірін білдіруге тарту  </a:t>
                      </a:r>
                      <a:r>
                        <a:rPr lang="kk-KZ" sz="1100" b="1" dirty="0" smtClean="0">
                          <a:effectLst/>
                          <a:latin typeface="+mn-lt"/>
                          <a:ea typeface="Calibri" panose="020F0502020204030204" pitchFamily="34" charset="0"/>
                          <a:cs typeface="Arial" panose="020B0604020202020204" pitchFamily="34" charset="0"/>
                        </a:rPr>
                        <a:t>(сөйлеуді дамыту). </a:t>
                      </a: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1"/>
                  </a:ext>
                </a:extLst>
              </a:tr>
              <a:tr h="406826">
                <a:tc>
                  <a:txBody>
                    <a:bodyPr/>
                    <a:lstStyle/>
                    <a:p>
                      <a:pPr marL="13970">
                        <a:lnSpc>
                          <a:spcPts val="1430"/>
                        </a:lnSpc>
                        <a:spcAft>
                          <a:spcPts val="0"/>
                        </a:spcAft>
                      </a:pPr>
                      <a:r>
                        <a:rPr lang="ru-RU" sz="1200" b="1" dirty="0" err="1">
                          <a:effectLst/>
                          <a:latin typeface="Calibri" panose="020F0502020204030204" pitchFamily="34" charset="0"/>
                          <a:ea typeface="Arial" panose="020B0604020202020204" pitchFamily="34" charset="0"/>
                        </a:rPr>
                        <a:t>Ата-аналармен</a:t>
                      </a:r>
                      <a:r>
                        <a:rPr lang="ru-RU" sz="1200" b="1" dirty="0">
                          <a:effectLst/>
                          <a:latin typeface="Calibri" panose="020F0502020204030204" pitchFamily="34" charset="0"/>
                          <a:ea typeface="Arial" panose="020B0604020202020204" pitchFamily="34" charset="0"/>
                        </a:rPr>
                        <a:t> </a:t>
                      </a:r>
                      <a:r>
                        <a:rPr lang="ru-RU" sz="1200" b="1" dirty="0" err="1">
                          <a:effectLst/>
                          <a:latin typeface="Calibri" panose="020F0502020204030204" pitchFamily="34" charset="0"/>
                          <a:ea typeface="Arial" panose="020B0604020202020204" pitchFamily="34" charset="0"/>
                        </a:rPr>
                        <a:t>әңгімелесу</a:t>
                      </a:r>
                      <a:r>
                        <a:rPr lang="ru-RU" sz="1200" b="1" dirty="0">
                          <a:effectLst/>
                          <a:latin typeface="Calibri" panose="020F0502020204030204" pitchFamily="34" charset="0"/>
                          <a:ea typeface="Arial" panose="020B0604020202020204" pitchFamily="34" charset="0"/>
                        </a:rPr>
                        <a:t>, </a:t>
                      </a:r>
                      <a:r>
                        <a:rPr lang="ru-RU" sz="1200" b="1" dirty="0" err="1">
                          <a:effectLst/>
                          <a:latin typeface="Calibri" panose="020F0502020204030204" pitchFamily="34" charset="0"/>
                          <a:ea typeface="Arial" panose="020B0604020202020204" pitchFamily="34" charset="0"/>
                        </a:rPr>
                        <a:t>кеңес</a:t>
                      </a:r>
                      <a:r>
                        <a:rPr lang="ru-RU" sz="1200" b="1" dirty="0">
                          <a:effectLst/>
                          <a:latin typeface="Calibri" panose="020F0502020204030204" pitchFamily="34" charset="0"/>
                          <a:ea typeface="Arial" panose="020B0604020202020204" pitchFamily="34" charset="0"/>
                        </a:rPr>
                        <a:t> беру </a:t>
                      </a:r>
                      <a:endParaRPr lang="ru-RU" sz="1100" dirty="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9">
                  <a:txBody>
                    <a:bodyPr/>
                    <a:lstStyle/>
                    <a:p>
                      <a:pPr algn="just">
                        <a:lnSpc>
                          <a:spcPct val="106000"/>
                        </a:lnSpc>
                        <a:spcAft>
                          <a:spcPts val="800"/>
                        </a:spcAft>
                      </a:pPr>
                      <a:r>
                        <a:rPr lang="kk-KZ" sz="1200" dirty="0" smtClean="0">
                          <a:effectLst/>
                          <a:latin typeface="+mn-lt"/>
                          <a:ea typeface="Calibri" panose="020F0502020204030204" pitchFamily="34" charset="0"/>
                          <a:cs typeface="Arial" panose="020B0604020202020204" pitchFamily="34" charset="0"/>
                        </a:rPr>
                        <a:t>Ата-аналармен бала денсаулығы, баланың үйдегі күн тәртібі, жетістіктері туралы әңгімелесу, баланы дамыту мен тәрбиелеу мәселелері бойынша</a:t>
                      </a:r>
                      <a:r>
                        <a:rPr lang="kk-KZ" sz="1200" baseline="0" dirty="0" smtClean="0">
                          <a:effectLst/>
                          <a:latin typeface="+mn-lt"/>
                          <a:ea typeface="Calibri" panose="020F0502020204030204" pitchFamily="34" charset="0"/>
                          <a:cs typeface="Arial" panose="020B0604020202020204" pitchFamily="34" charset="0"/>
                        </a:rPr>
                        <a:t> </a:t>
                      </a:r>
                      <a:r>
                        <a:rPr lang="kk-KZ" sz="1200" dirty="0" smtClean="0">
                          <a:effectLst/>
                          <a:latin typeface="+mn-lt"/>
                          <a:ea typeface="Calibri" panose="020F0502020204030204" pitchFamily="34" charset="0"/>
                          <a:cs typeface="Arial" panose="020B0604020202020204" pitchFamily="34" charset="0"/>
                        </a:rPr>
                        <a:t>(жыл мезгіліне байланысты балаларды киіндіру) кеңес беру.</a:t>
                      </a: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2"/>
                  </a:ext>
                </a:extLst>
              </a:tr>
              <a:tr h="946576">
                <a:tc>
                  <a:txBody>
                    <a:bodyPr/>
                    <a:lstStyle/>
                    <a:p>
                      <a:pPr marL="13970">
                        <a:lnSpc>
                          <a:spcPct val="102000"/>
                        </a:lnSpc>
                        <a:spcAft>
                          <a:spcPts val="0"/>
                        </a:spcAft>
                      </a:pPr>
                      <a:r>
                        <a:rPr lang="ru-RU" sz="1200" b="1" spc="-10" dirty="0">
                          <a:effectLst/>
                          <a:latin typeface="Calibri" panose="020F0502020204030204" pitchFamily="34" charset="0"/>
                          <a:ea typeface="Arial" panose="020B0604020202020204" pitchFamily="34" charset="0"/>
                        </a:rPr>
                        <a:t>Балалардың </a:t>
                      </a:r>
                      <a:r>
                        <a:rPr lang="ru-RU" sz="1200" b="1" spc="-10" dirty="0" err="1">
                          <a:effectLst/>
                          <a:latin typeface="Calibri" panose="020F0502020204030204" pitchFamily="34" charset="0"/>
                          <a:ea typeface="Arial" panose="020B0604020202020204" pitchFamily="34" charset="0"/>
                        </a:rPr>
                        <a:t>дербес</a:t>
                      </a:r>
                      <a:r>
                        <a:rPr lang="ru-RU" sz="1200" b="1" spc="-10" dirty="0">
                          <a:effectLst/>
                          <a:latin typeface="Calibri" panose="020F0502020204030204" pitchFamily="34" charset="0"/>
                          <a:ea typeface="Arial" panose="020B0604020202020204" pitchFamily="34" charset="0"/>
                        </a:rPr>
                        <a:t> </a:t>
                      </a:r>
                      <a:r>
                        <a:rPr lang="ru-RU" sz="1200" b="1" spc="-10" dirty="0" err="1">
                          <a:effectLst/>
                          <a:latin typeface="Calibri" panose="020F0502020204030204" pitchFamily="34" charset="0"/>
                          <a:ea typeface="Arial" panose="020B0604020202020204" pitchFamily="34" charset="0"/>
                        </a:rPr>
                        <a:t>іс-әрекеті</a:t>
                      </a:r>
                      <a:r>
                        <a:rPr lang="ru-RU" sz="1200" b="1" spc="-10" dirty="0">
                          <a:effectLst/>
                          <a:latin typeface="Calibri" panose="020F0502020204030204" pitchFamily="34" charset="0"/>
                          <a:ea typeface="Arial" panose="020B0604020202020204" pitchFamily="34" charset="0"/>
                        </a:rPr>
                        <a:t> (</a:t>
                      </a:r>
                      <a:r>
                        <a:rPr lang="ru-RU" sz="1200" b="1" spc="-10" dirty="0" err="1">
                          <a:effectLst/>
                          <a:latin typeface="Calibri" panose="020F0502020204030204" pitchFamily="34" charset="0"/>
                          <a:ea typeface="Arial" panose="020B0604020202020204" pitchFamily="34" charset="0"/>
                        </a:rPr>
                        <a:t>баяу</a:t>
                      </a:r>
                      <a:r>
                        <a:rPr lang="ru-RU" sz="1200" b="1" spc="-10" dirty="0">
                          <a:effectLst/>
                          <a:latin typeface="Calibri" panose="020F0502020204030204" pitchFamily="34" charset="0"/>
                          <a:ea typeface="Arial" panose="020B0604020202020204" pitchFamily="34" charset="0"/>
                        </a:rPr>
                        <a:t> </a:t>
                      </a:r>
                      <a:r>
                        <a:rPr lang="ru-RU" sz="1200" b="1" spc="-10" dirty="0" err="1">
                          <a:effectLst/>
                          <a:latin typeface="Calibri" panose="020F0502020204030204" pitchFamily="34" charset="0"/>
                          <a:ea typeface="Arial" panose="020B0604020202020204" pitchFamily="34" charset="0"/>
                        </a:rPr>
                        <a:t>қимылды</a:t>
                      </a:r>
                      <a:r>
                        <a:rPr lang="ru-RU" sz="1200" b="1" spc="-10" dirty="0">
                          <a:effectLst/>
                          <a:latin typeface="Calibri" panose="020F0502020204030204" pitchFamily="34" charset="0"/>
                          <a:ea typeface="Arial" panose="020B0604020202020204" pitchFamily="34" charset="0"/>
                        </a:rPr>
                        <a:t> </a:t>
                      </a:r>
                      <a:r>
                        <a:rPr lang="ru-RU" sz="1200" b="1" spc="-10" dirty="0" err="1">
                          <a:effectLst/>
                          <a:latin typeface="Calibri" panose="020F0502020204030204" pitchFamily="34" charset="0"/>
                          <a:ea typeface="Arial" panose="020B0604020202020204" pitchFamily="34" charset="0"/>
                        </a:rPr>
                        <a:t>ойындар</a:t>
                      </a:r>
                      <a:r>
                        <a:rPr lang="ru-RU" sz="1200" b="1" spc="-10" dirty="0">
                          <a:effectLst/>
                          <a:latin typeface="Calibri" panose="020F0502020204030204" pitchFamily="34" charset="0"/>
                          <a:ea typeface="Arial" panose="020B0604020202020204" pitchFamily="34" charset="0"/>
                        </a:rPr>
                        <a:t>, </a:t>
                      </a:r>
                      <a:r>
                        <a:rPr lang="ru-RU" sz="1200" b="1" spc="-10" dirty="0" err="1">
                          <a:effectLst/>
                          <a:latin typeface="Calibri" panose="020F0502020204030204" pitchFamily="34" charset="0"/>
                          <a:ea typeface="Arial" panose="020B0604020202020204" pitchFamily="34" charset="0"/>
                        </a:rPr>
                        <a:t>үстел</a:t>
                      </a:r>
                      <a:r>
                        <a:rPr lang="ru-RU" sz="1200" b="1" spc="-10" dirty="0">
                          <a:effectLst/>
                          <a:latin typeface="Calibri" panose="020F0502020204030204" pitchFamily="34" charset="0"/>
                          <a:ea typeface="Arial" panose="020B0604020202020204" pitchFamily="34" charset="0"/>
                        </a:rPr>
                        <a:t> </a:t>
                      </a:r>
                      <a:r>
                        <a:rPr lang="ru-RU" sz="1200" b="1" spc="-10" dirty="0" err="1">
                          <a:effectLst/>
                          <a:latin typeface="Calibri" panose="020F0502020204030204" pitchFamily="34" charset="0"/>
                          <a:ea typeface="Arial" panose="020B0604020202020204" pitchFamily="34" charset="0"/>
                        </a:rPr>
                        <a:t>үсті</a:t>
                      </a:r>
                      <a:r>
                        <a:rPr lang="ru-RU" sz="1200" b="1" spc="-10" dirty="0">
                          <a:effectLst/>
                          <a:latin typeface="Calibri" panose="020F0502020204030204" pitchFamily="34" charset="0"/>
                          <a:ea typeface="Arial" panose="020B0604020202020204" pitchFamily="34" charset="0"/>
                        </a:rPr>
                        <a:t> </a:t>
                      </a:r>
                      <a:r>
                        <a:rPr lang="ru-RU" sz="1200" b="1" spc="-10" dirty="0" err="1">
                          <a:effectLst/>
                          <a:latin typeface="Calibri" panose="020F0502020204030204" pitchFamily="34" charset="0"/>
                          <a:ea typeface="Arial" panose="020B0604020202020204" pitchFamily="34" charset="0"/>
                        </a:rPr>
                        <a:t>ойындары</a:t>
                      </a:r>
                      <a:r>
                        <a:rPr lang="ru-RU" sz="1200" b="1" spc="-10" dirty="0">
                          <a:effectLst/>
                          <a:latin typeface="Calibri" panose="020F0502020204030204" pitchFamily="34" charset="0"/>
                          <a:ea typeface="Arial" panose="020B0604020202020204" pitchFamily="34" charset="0"/>
                        </a:rPr>
                        <a:t>, </a:t>
                      </a:r>
                      <a:r>
                        <a:rPr lang="ru-RU" sz="1200" b="1" spc="-10" dirty="0" err="1">
                          <a:effectLst/>
                          <a:latin typeface="Calibri" panose="020F0502020204030204" pitchFamily="34" charset="0"/>
                          <a:ea typeface="Arial" panose="020B0604020202020204" pitchFamily="34" charset="0"/>
                        </a:rPr>
                        <a:t>бейнелеу</a:t>
                      </a:r>
                      <a:r>
                        <a:rPr lang="ru-RU" sz="1200" b="1" spc="-10" dirty="0">
                          <a:effectLst/>
                          <a:latin typeface="Calibri" panose="020F0502020204030204" pitchFamily="34" charset="0"/>
                          <a:ea typeface="Arial" panose="020B0604020202020204" pitchFamily="34" charset="0"/>
                        </a:rPr>
                        <a:t> </a:t>
                      </a:r>
                      <a:r>
                        <a:rPr lang="ru-RU" sz="1200" b="1" spc="-10" dirty="0" err="1" smtClean="0">
                          <a:effectLst/>
                          <a:latin typeface="Calibri" panose="020F0502020204030204" pitchFamily="34" charset="0"/>
                          <a:ea typeface="Arial" panose="020B0604020202020204" pitchFamily="34" charset="0"/>
                        </a:rPr>
                        <a:t>әрекеті</a:t>
                      </a:r>
                      <a:r>
                        <a:rPr lang="ru-RU" sz="1200" b="1" spc="-10" dirty="0">
                          <a:effectLst/>
                          <a:latin typeface="Calibri" panose="020F0502020204030204" pitchFamily="34" charset="0"/>
                          <a:ea typeface="Arial" panose="020B0604020202020204" pitchFamily="34" charset="0"/>
                        </a:rPr>
                        <a:t>, </a:t>
                      </a:r>
                      <a:r>
                        <a:rPr lang="ru-RU" sz="1200" b="1" spc="-10" dirty="0" err="1">
                          <a:effectLst/>
                          <a:latin typeface="Calibri" panose="020F0502020204030204" pitchFamily="34" charset="0"/>
                          <a:ea typeface="Arial" panose="020B0604020202020204" pitchFamily="34" charset="0"/>
                        </a:rPr>
                        <a:t>кітаптар</a:t>
                      </a:r>
                      <a:r>
                        <a:rPr lang="ru-RU" sz="1200" b="1" spc="-10" dirty="0">
                          <a:effectLst/>
                          <a:latin typeface="Calibri" panose="020F0502020204030204" pitchFamily="34" charset="0"/>
                          <a:ea typeface="Arial" panose="020B0604020202020204" pitchFamily="34" charset="0"/>
                        </a:rPr>
                        <a:t> </a:t>
                      </a:r>
                      <a:r>
                        <a:rPr lang="ru-RU" sz="1200" b="1" spc="-10" dirty="0" err="1">
                          <a:effectLst/>
                          <a:latin typeface="Calibri" panose="020F0502020204030204" pitchFamily="34" charset="0"/>
                          <a:ea typeface="Arial" panose="020B0604020202020204" pitchFamily="34" charset="0"/>
                        </a:rPr>
                        <a:t>қарау</a:t>
                      </a:r>
                      <a:r>
                        <a:rPr lang="ru-RU" sz="1200" b="1" spc="-10" dirty="0">
                          <a:effectLst/>
                          <a:latin typeface="Calibri" panose="020F0502020204030204" pitchFamily="34" charset="0"/>
                          <a:ea typeface="Arial" panose="020B0604020202020204" pitchFamily="34" charset="0"/>
                        </a:rPr>
                        <a:t> </a:t>
                      </a:r>
                      <a:r>
                        <a:rPr lang="ru-RU" sz="1200" b="1" spc="-10" dirty="0" err="1">
                          <a:effectLst/>
                          <a:latin typeface="Calibri" panose="020F0502020204030204" pitchFamily="34" charset="0"/>
                          <a:ea typeface="Arial" panose="020B0604020202020204" pitchFamily="34" charset="0"/>
                        </a:rPr>
                        <a:t>және</a:t>
                      </a:r>
                      <a:r>
                        <a:rPr lang="ru-RU" sz="1200" b="1" spc="-10" dirty="0">
                          <a:effectLst/>
                          <a:latin typeface="Calibri" panose="020F0502020204030204" pitchFamily="34" charset="0"/>
                          <a:ea typeface="Arial" panose="020B0604020202020204" pitchFamily="34" charset="0"/>
                        </a:rPr>
                        <a:t> </a:t>
                      </a:r>
                      <a:r>
                        <a:rPr lang="ru-RU" sz="1200" b="1" spc="-10" dirty="0" err="1">
                          <a:effectLst/>
                          <a:latin typeface="Calibri" panose="020F0502020204030204" pitchFamily="34" charset="0"/>
                          <a:ea typeface="Arial" panose="020B0604020202020204" pitchFamily="34" charset="0"/>
                        </a:rPr>
                        <a:t>тағы</a:t>
                      </a:r>
                      <a:r>
                        <a:rPr lang="ru-RU" sz="1200" b="1" spc="-10" dirty="0">
                          <a:effectLst/>
                          <a:latin typeface="Calibri" panose="020F0502020204030204" pitchFamily="34" charset="0"/>
                          <a:ea typeface="Arial" panose="020B0604020202020204" pitchFamily="34" charset="0"/>
                        </a:rPr>
                        <a:t> </a:t>
                      </a:r>
                      <a:r>
                        <a:rPr lang="ru-RU" sz="1200" b="1" spc="-10" dirty="0" err="1">
                          <a:effectLst/>
                          <a:latin typeface="Calibri" panose="020F0502020204030204" pitchFamily="34" charset="0"/>
                          <a:ea typeface="Arial" panose="020B0604020202020204" pitchFamily="34" charset="0"/>
                        </a:rPr>
                        <a:t>басқа</a:t>
                      </a:r>
                      <a:r>
                        <a:rPr lang="ru-RU" sz="1200" b="1" spc="-10" dirty="0">
                          <a:effectLst/>
                          <a:latin typeface="Calibri" panose="020F0502020204030204" pitchFamily="34" charset="0"/>
                          <a:ea typeface="Arial" panose="020B0604020202020204" pitchFamily="34" charset="0"/>
                        </a:rPr>
                        <a:t> </a:t>
                      </a:r>
                      <a:r>
                        <a:rPr lang="ru-RU" sz="1200" b="1" spc="-10" dirty="0" err="1">
                          <a:effectLst/>
                          <a:latin typeface="Calibri" panose="020F0502020204030204" pitchFamily="34" charset="0"/>
                          <a:ea typeface="Arial" panose="020B0604020202020204" pitchFamily="34" charset="0"/>
                        </a:rPr>
                        <a:t>іс-әрекеттер</a:t>
                      </a:r>
                      <a:r>
                        <a:rPr lang="ru-RU" sz="1200" b="1" spc="-10" dirty="0" smtClean="0">
                          <a:effectLst/>
                          <a:latin typeface="Calibri" panose="020F0502020204030204" pitchFamily="34" charset="0"/>
                          <a:ea typeface="Arial" panose="020B0604020202020204" pitchFamily="34" charset="0"/>
                        </a:rPr>
                        <a:t>)</a:t>
                      </a:r>
                      <a:endParaRPr lang="ru-RU" sz="1100" dirty="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9">
                  <a:txBody>
                    <a:bodyPr/>
                    <a:lstStyle/>
                    <a:p>
                      <a:pPr algn="just">
                        <a:lnSpc>
                          <a:spcPct val="100000"/>
                        </a:lnSpc>
                        <a:spcAft>
                          <a:spcPts val="0"/>
                        </a:spcAft>
                      </a:pPr>
                      <a:r>
                        <a:rPr lang="kk-KZ" sz="1200" dirty="0" smtClean="0">
                          <a:effectLst/>
                          <a:latin typeface="+mn-lt"/>
                          <a:ea typeface="Calibri" panose="020F0502020204030204" pitchFamily="34" charset="0"/>
                          <a:cs typeface="Arial" panose="020B0604020202020204" pitchFamily="34" charset="0"/>
                        </a:rPr>
                        <a:t>Балалардың қызығушылықтары мен білім беру қажеттіліктерін ескере отырып, педагог күні бойы ұйымдастырған әртүрлі балалар іс-әрекеті (</a:t>
                      </a:r>
                      <a:r>
                        <a:rPr lang="kk-KZ" sz="1200" b="1" dirty="0" smtClean="0">
                          <a:effectLst/>
                          <a:latin typeface="+mn-lt"/>
                          <a:ea typeface="Calibri" panose="020F0502020204030204" pitchFamily="34" charset="0"/>
                          <a:cs typeface="Arial" panose="020B0604020202020204" pitchFamily="34" charset="0"/>
                        </a:rPr>
                        <a:t>ойын, қимыл, танымдық, шығармашылық, зерттеу, эксперимент, еңбек, балалардың дербес  әрекеті, өзіне-өзі қызмет ету</a:t>
                      </a:r>
                      <a:r>
                        <a:rPr lang="kk-KZ" sz="1200" dirty="0" smtClean="0">
                          <a:effectLst/>
                          <a:latin typeface="+mn-lt"/>
                          <a:ea typeface="Calibri" panose="020F0502020204030204" pitchFamily="34" charset="0"/>
                          <a:cs typeface="Arial" panose="020B0604020202020204" pitchFamily="34" charset="0"/>
                        </a:rPr>
                        <a:t>) түрінде іске асырылады.</a:t>
                      </a:r>
                    </a:p>
                    <a:p>
                      <a:pPr algn="just">
                        <a:lnSpc>
                          <a:spcPct val="100000"/>
                        </a:lnSpc>
                        <a:spcAft>
                          <a:spcPts val="0"/>
                        </a:spcAft>
                      </a:pPr>
                      <a:r>
                        <a:rPr lang="kk-KZ" sz="1200" dirty="0" smtClean="0">
                          <a:effectLst/>
                          <a:latin typeface="+mn-lt"/>
                          <a:ea typeface="Calibri" panose="020F0502020204030204" pitchFamily="34" charset="0"/>
                          <a:cs typeface="Arial" panose="020B0604020202020204" pitchFamily="34" charset="0"/>
                        </a:rPr>
                        <a:t>Ойын бұрышындағы ойындар, сурет салу, суретті кітапшаларды бояу, үстел үсті ойындары( пазлдар, домино), құрастыру, кітаптарды қарау, табиғат бұрышындағы еңбек (бөлме өсімдіктеріне күтім жасау)</a:t>
                      </a:r>
                    </a:p>
                    <a:p>
                      <a:pPr algn="just">
                        <a:lnSpc>
                          <a:spcPct val="100000"/>
                        </a:lnSpc>
                        <a:spcAft>
                          <a:spcPts val="0"/>
                        </a:spcAft>
                      </a:pPr>
                      <a:r>
                        <a:rPr lang="kk-KZ" sz="1200" b="1" dirty="0" smtClean="0">
                          <a:effectLst/>
                          <a:latin typeface="+mn-lt"/>
                          <a:ea typeface="Calibri" panose="020F0502020204030204" pitchFamily="34" charset="0"/>
                          <a:cs typeface="Arial" panose="020B0604020202020204" pitchFamily="34" charset="0"/>
                        </a:rPr>
                        <a:t>Балалармен жеке жұмыс. </a:t>
                      </a: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3"/>
                  </a:ext>
                </a:extLst>
              </a:tr>
              <a:tr h="318568">
                <a:tc>
                  <a:txBody>
                    <a:bodyPr/>
                    <a:lstStyle/>
                    <a:p>
                      <a:pPr marL="13970">
                        <a:lnSpc>
                          <a:spcPts val="1435"/>
                        </a:lnSpc>
                        <a:spcAft>
                          <a:spcPts val="0"/>
                        </a:spcAft>
                      </a:pPr>
                      <a:r>
                        <a:rPr lang="ru-RU" sz="1200" b="1" dirty="0" err="1">
                          <a:effectLst/>
                          <a:latin typeface="Calibri" panose="020F0502020204030204" pitchFamily="34" charset="0"/>
                          <a:ea typeface="Arial" panose="020B0604020202020204" pitchFamily="34" charset="0"/>
                        </a:rPr>
                        <a:t>Таңертенгі</a:t>
                      </a:r>
                      <a:r>
                        <a:rPr lang="ru-RU" sz="1200" b="1" dirty="0">
                          <a:effectLst/>
                          <a:latin typeface="Calibri" panose="020F0502020204030204" pitchFamily="34" charset="0"/>
                          <a:ea typeface="Arial" panose="020B0604020202020204" pitchFamily="34" charset="0"/>
                        </a:rPr>
                        <a:t> </a:t>
                      </a:r>
                      <a:r>
                        <a:rPr lang="ru-RU" sz="1200" b="1" dirty="0" err="1">
                          <a:effectLst/>
                          <a:latin typeface="Calibri" panose="020F0502020204030204" pitchFamily="34" charset="0"/>
                          <a:ea typeface="Arial" panose="020B0604020202020204" pitchFamily="34" charset="0"/>
                        </a:rPr>
                        <a:t>жаттығу</a:t>
                      </a:r>
                      <a:r>
                        <a:rPr lang="ru-RU" sz="1200" b="1" dirty="0">
                          <a:effectLst/>
                          <a:latin typeface="Calibri" panose="020F0502020204030204" pitchFamily="34" charset="0"/>
                          <a:ea typeface="Arial" panose="020B0604020202020204" pitchFamily="34" charset="0"/>
                        </a:rPr>
                        <a:t>  </a:t>
                      </a:r>
                      <a:endParaRPr lang="ru-RU" sz="1100" dirty="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9">
                  <a:txBody>
                    <a:bodyPr/>
                    <a:lstStyle/>
                    <a:p>
                      <a:pPr indent="3175" algn="just">
                        <a:lnSpc>
                          <a:spcPct val="106000"/>
                        </a:lnSpc>
                        <a:spcAft>
                          <a:spcPts val="800"/>
                        </a:spcAft>
                      </a:pPr>
                      <a:r>
                        <a:rPr lang="kk-KZ" sz="1200" baseline="0" dirty="0" smtClean="0">
                          <a:effectLst/>
                          <a:latin typeface="+mn-lt"/>
                          <a:ea typeface="Calibri" panose="020F0502020204030204" pitchFamily="34" charset="0"/>
                          <a:cs typeface="Arial" panose="020B0604020202020204" pitchFamily="34" charset="0"/>
                        </a:rPr>
                        <a:t>Таңертеңгі жаттығу кешені (</a:t>
                      </a:r>
                      <a:r>
                        <a:rPr lang="kk-KZ" sz="1200" b="1" baseline="0" dirty="0" smtClean="0">
                          <a:effectLst/>
                          <a:latin typeface="+mn-lt"/>
                          <a:ea typeface="Calibri" panose="020F0502020204030204" pitchFamily="34" charset="0"/>
                          <a:cs typeface="Arial" panose="020B0604020202020204" pitchFamily="34" charset="0"/>
                        </a:rPr>
                        <a:t>қимыл белсенділігі, ойын әрекеті). </a:t>
                      </a:r>
                      <a:r>
                        <a:rPr lang="kk-KZ" sz="1200" baseline="0" dirty="0" smtClean="0">
                          <a:effectLst/>
                          <a:latin typeface="+mn-lt"/>
                          <a:ea typeface="Calibri" panose="020F0502020204030204" pitchFamily="34" charset="0"/>
                          <a:cs typeface="Arial" panose="020B0604020202020204" pitchFamily="34" charset="0"/>
                        </a:rPr>
                        <a:t>Сапқа тұру,  жүру, жүгіру, жалпы дамытушы және тыныс алу жаттығулары. </a:t>
                      </a:r>
                      <a:endParaRPr lang="ru-RU" sz="1200" dirty="0">
                        <a:effectLst/>
                        <a:latin typeface="+mn-lt"/>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4"/>
                  </a:ext>
                </a:extLst>
              </a:tr>
              <a:tr h="955705">
                <a:tc>
                  <a:txBody>
                    <a:bodyPr/>
                    <a:lstStyle/>
                    <a:p>
                      <a:pPr marL="13970">
                        <a:lnSpc>
                          <a:spcPts val="1435"/>
                        </a:lnSpc>
                        <a:spcAft>
                          <a:spcPts val="0"/>
                        </a:spcAft>
                      </a:pPr>
                      <a:r>
                        <a:rPr lang="ru-RU" sz="1200" b="1" spc="-10" dirty="0" err="1">
                          <a:effectLst/>
                          <a:latin typeface="Calibri" panose="020F0502020204030204" pitchFamily="34" charset="0"/>
                          <a:ea typeface="Arial" panose="020B0604020202020204" pitchFamily="34" charset="0"/>
                        </a:rPr>
                        <a:t>Таңғы</a:t>
                      </a:r>
                      <a:r>
                        <a:rPr lang="ru-RU" sz="1200" b="1" spc="-10" dirty="0">
                          <a:effectLst/>
                          <a:latin typeface="Calibri" panose="020F0502020204030204" pitchFamily="34" charset="0"/>
                          <a:ea typeface="Arial" panose="020B0604020202020204" pitchFamily="34" charset="0"/>
                        </a:rPr>
                        <a:t> ас </a:t>
                      </a:r>
                      <a:endParaRPr lang="ru-RU" sz="1100" dirty="0">
                        <a:effectLst/>
                        <a:latin typeface="Arial" panose="020B0604020202020204" pitchFamily="34" charset="0"/>
                        <a:ea typeface="Arial" panose="020B0604020202020204" pitchFamily="34" charset="0"/>
                      </a:endParaRPr>
                    </a:p>
                    <a:p>
                      <a:pPr marL="13970">
                        <a:lnSpc>
                          <a:spcPts val="1435"/>
                        </a:lnSpc>
                        <a:spcAft>
                          <a:spcPts val="0"/>
                        </a:spcAft>
                      </a:pPr>
                      <a:r>
                        <a:rPr lang="ru-RU" sz="1200" b="1" dirty="0">
                          <a:effectLst/>
                          <a:latin typeface="Calibri" panose="020F0502020204030204" pitchFamily="34" charset="0"/>
                          <a:ea typeface="Arial" panose="020B0604020202020204" pitchFamily="34" charset="0"/>
                        </a:rPr>
                        <a:t> </a:t>
                      </a:r>
                      <a:endParaRPr lang="ru-RU" sz="1100" dirty="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9">
                  <a:txBody>
                    <a:bodyPr/>
                    <a:lstStyle/>
                    <a:p>
                      <a:pPr algn="just">
                        <a:lnSpc>
                          <a:spcPct val="106000"/>
                        </a:lnSpc>
                        <a:spcAft>
                          <a:spcPts val="0"/>
                        </a:spcAft>
                      </a:pPr>
                      <a:r>
                        <a:rPr lang="ru-RU" sz="1200" dirty="0" err="1" smtClean="0">
                          <a:effectLst/>
                          <a:latin typeface="+mn-lt"/>
                          <a:ea typeface="Calibri" panose="020F0502020204030204" pitchFamily="34" charset="0"/>
                          <a:cs typeface="Arial" panose="020B0604020202020204" pitchFamily="34" charset="0"/>
                        </a:rPr>
                        <a:t>Таңғы</a:t>
                      </a:r>
                      <a:r>
                        <a:rPr lang="ru-RU" sz="1200" dirty="0" smtClean="0">
                          <a:effectLst/>
                          <a:latin typeface="+mn-lt"/>
                          <a:ea typeface="Calibri" panose="020F0502020204030204" pitchFamily="34" charset="0"/>
                          <a:cs typeface="Arial" panose="020B0604020202020204" pitchFamily="34" charset="0"/>
                        </a:rPr>
                        <a:t> ас </a:t>
                      </a:r>
                      <a:r>
                        <a:rPr lang="ru-RU" sz="1200" dirty="0" err="1" smtClean="0">
                          <a:effectLst/>
                          <a:latin typeface="+mn-lt"/>
                          <a:ea typeface="Calibri" panose="020F0502020204030204" pitchFamily="34" charset="0"/>
                          <a:cs typeface="Arial" panose="020B0604020202020204" pitchFamily="34" charset="0"/>
                        </a:rPr>
                        <a:t>алдында</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гигиеналық</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шараларды</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орындау</a:t>
                      </a:r>
                      <a:r>
                        <a:rPr lang="ru-RU" sz="1200" dirty="0" smtClean="0">
                          <a:effectLst/>
                          <a:latin typeface="+mn-lt"/>
                          <a:ea typeface="Calibri" panose="020F0502020204030204" pitchFamily="34" charset="0"/>
                          <a:cs typeface="Arial" panose="020B0604020202020204" pitchFamily="34" charset="0"/>
                        </a:rPr>
                        <a:t> </a:t>
                      </a:r>
                      <a:r>
                        <a:rPr lang="ru-RU" sz="1200" b="1" dirty="0" smtClean="0">
                          <a:effectLst/>
                          <a:latin typeface="+mn-lt"/>
                          <a:ea typeface="Calibri" panose="020F0502020204030204" pitchFamily="34" charset="0"/>
                          <a:cs typeface="Arial" panose="020B0604020202020204" pitchFamily="34" charset="0"/>
                        </a:rPr>
                        <a:t>(</a:t>
                      </a:r>
                      <a:r>
                        <a:rPr lang="ru-RU" sz="1200" b="1" dirty="0" err="1" smtClean="0">
                          <a:effectLst/>
                          <a:latin typeface="+mn-lt"/>
                          <a:ea typeface="Calibri" panose="020F0502020204030204" pitchFamily="34" charset="0"/>
                          <a:cs typeface="Arial" panose="020B0604020202020204" pitchFamily="34" charset="0"/>
                        </a:rPr>
                        <a:t>мәдени-гигиеналық</a:t>
                      </a:r>
                      <a:r>
                        <a:rPr lang="ru-RU" sz="1200" b="1" dirty="0" smtClean="0">
                          <a:effectLst/>
                          <a:latin typeface="+mn-lt"/>
                          <a:ea typeface="Calibri" panose="020F0502020204030204" pitchFamily="34" charset="0"/>
                          <a:cs typeface="Arial" panose="020B0604020202020204" pitchFamily="34" charset="0"/>
                        </a:rPr>
                        <a:t> </a:t>
                      </a:r>
                      <a:r>
                        <a:rPr lang="ru-RU" sz="1200" b="1" dirty="0" err="1" smtClean="0">
                          <a:effectLst/>
                          <a:latin typeface="+mn-lt"/>
                          <a:ea typeface="Calibri" panose="020F0502020204030204" pitchFamily="34" charset="0"/>
                          <a:cs typeface="Arial" panose="020B0604020202020204" pitchFamily="34" charset="0"/>
                        </a:rPr>
                        <a:t>дағдылар</a:t>
                      </a:r>
                      <a:r>
                        <a:rPr lang="ru-RU" sz="1200" b="1" dirty="0" smtClean="0">
                          <a:effectLst/>
                          <a:latin typeface="+mn-lt"/>
                          <a:ea typeface="Calibri" panose="020F0502020204030204" pitchFamily="34" charset="0"/>
                          <a:cs typeface="Arial" panose="020B0604020202020204" pitchFamily="34" charset="0"/>
                        </a:rPr>
                        <a:t>, </a:t>
                      </a:r>
                      <a:r>
                        <a:rPr lang="ru-RU" sz="1200" b="1" dirty="0" err="1" smtClean="0">
                          <a:effectLst/>
                          <a:latin typeface="+mn-lt"/>
                          <a:ea typeface="Calibri" panose="020F0502020204030204" pitchFamily="34" charset="0"/>
                          <a:cs typeface="Arial" panose="020B0604020202020204" pitchFamily="34" charset="0"/>
                        </a:rPr>
                        <a:t>өзіне-өзі</a:t>
                      </a:r>
                      <a:r>
                        <a:rPr lang="ru-RU" sz="1200" b="1" dirty="0" smtClean="0">
                          <a:effectLst/>
                          <a:latin typeface="+mn-lt"/>
                          <a:ea typeface="Calibri" panose="020F0502020204030204" pitchFamily="34" charset="0"/>
                          <a:cs typeface="Arial" panose="020B0604020202020204" pitchFamily="34" charset="0"/>
                        </a:rPr>
                        <a:t> </a:t>
                      </a:r>
                      <a:r>
                        <a:rPr lang="ru-RU" sz="1200" b="1" dirty="0" err="1" smtClean="0">
                          <a:effectLst/>
                          <a:latin typeface="+mn-lt"/>
                          <a:ea typeface="Calibri" panose="020F0502020204030204" pitchFamily="34" charset="0"/>
                          <a:cs typeface="Arial" panose="020B0604020202020204" pitchFamily="34" charset="0"/>
                        </a:rPr>
                        <a:t>қызмет</a:t>
                      </a:r>
                      <a:r>
                        <a:rPr lang="ru-RU" sz="1200" b="1" dirty="0" smtClean="0">
                          <a:effectLst/>
                          <a:latin typeface="+mn-lt"/>
                          <a:ea typeface="Calibri" panose="020F0502020204030204" pitchFamily="34" charset="0"/>
                          <a:cs typeface="Arial" panose="020B0604020202020204" pitchFamily="34" charset="0"/>
                        </a:rPr>
                        <a:t> </a:t>
                      </a:r>
                      <a:r>
                        <a:rPr lang="ru-RU" sz="1200" b="1" dirty="0" err="1" smtClean="0">
                          <a:effectLst/>
                          <a:latin typeface="+mn-lt"/>
                          <a:ea typeface="Calibri" panose="020F0502020204030204" pitchFamily="34" charset="0"/>
                          <a:cs typeface="Arial" panose="020B0604020202020204" pitchFamily="34" charset="0"/>
                        </a:rPr>
                        <a:t>ету</a:t>
                      </a:r>
                      <a:r>
                        <a:rPr lang="ru-RU" sz="1200" b="1" dirty="0" smtClean="0">
                          <a:effectLst/>
                          <a:latin typeface="+mn-lt"/>
                          <a:ea typeface="Calibri" panose="020F0502020204030204" pitchFamily="34" charset="0"/>
                          <a:cs typeface="Arial" panose="020B0604020202020204" pitchFamily="34" charset="0"/>
                        </a:rPr>
                        <a:t>, </a:t>
                      </a:r>
                      <a:r>
                        <a:rPr lang="ru-RU" sz="1200" b="1" dirty="0" err="1" smtClean="0">
                          <a:effectLst/>
                          <a:latin typeface="+mn-lt"/>
                          <a:ea typeface="Calibri" panose="020F0502020204030204" pitchFamily="34" charset="0"/>
                          <a:cs typeface="Arial" panose="020B0604020202020204" pitchFamily="34" charset="0"/>
                        </a:rPr>
                        <a:t>кезекшілердің</a:t>
                      </a:r>
                      <a:r>
                        <a:rPr lang="ru-RU" sz="1200" b="1" dirty="0" smtClean="0">
                          <a:effectLst/>
                          <a:latin typeface="+mn-lt"/>
                          <a:ea typeface="Calibri" panose="020F0502020204030204" pitchFamily="34" charset="0"/>
                          <a:cs typeface="Arial" panose="020B0604020202020204" pitchFamily="34" charset="0"/>
                        </a:rPr>
                        <a:t> </a:t>
                      </a:r>
                      <a:r>
                        <a:rPr lang="ru-RU" sz="1200" b="1" dirty="0" err="1" smtClean="0">
                          <a:effectLst/>
                          <a:latin typeface="+mn-lt"/>
                          <a:ea typeface="Calibri" panose="020F0502020204030204" pitchFamily="34" charset="0"/>
                          <a:cs typeface="Arial" panose="020B0604020202020204" pitchFamily="34" charset="0"/>
                        </a:rPr>
                        <a:t>еңбек</a:t>
                      </a:r>
                      <a:r>
                        <a:rPr lang="ru-RU" sz="1200" b="1" dirty="0" smtClean="0">
                          <a:effectLst/>
                          <a:latin typeface="+mn-lt"/>
                          <a:ea typeface="Calibri" panose="020F0502020204030204" pitchFamily="34" charset="0"/>
                          <a:cs typeface="Arial" panose="020B0604020202020204" pitchFamily="34" charset="0"/>
                        </a:rPr>
                        <a:t> </a:t>
                      </a:r>
                      <a:r>
                        <a:rPr lang="ru-RU" sz="1200" b="1" dirty="0" err="1" smtClean="0">
                          <a:effectLst/>
                          <a:latin typeface="+mn-lt"/>
                          <a:ea typeface="Calibri" panose="020F0502020204030204" pitchFamily="34" charset="0"/>
                          <a:cs typeface="Arial" panose="020B0604020202020204" pitchFamily="34" charset="0"/>
                        </a:rPr>
                        <a:t>әрекеті</a:t>
                      </a:r>
                      <a:r>
                        <a:rPr lang="ru-RU" sz="1200" dirty="0" smtClean="0">
                          <a:effectLst/>
                          <a:latin typeface="+mn-lt"/>
                          <a:ea typeface="Calibri" panose="020F0502020204030204" pitchFamily="34" charset="0"/>
                          <a:cs typeface="Arial" panose="020B0604020202020204" pitchFamily="34" charset="0"/>
                        </a:rPr>
                        <a:t> (ас </a:t>
                      </a:r>
                      <a:r>
                        <a:rPr lang="ru-RU" sz="1200" dirty="0" err="1" smtClean="0">
                          <a:effectLst/>
                          <a:latin typeface="+mn-lt"/>
                          <a:ea typeface="Calibri" panose="020F0502020204030204" pitchFamily="34" charset="0"/>
                          <a:cs typeface="Arial" panose="020B0604020202020204" pitchFamily="34" charset="0"/>
                        </a:rPr>
                        <a:t>ішу</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құралдарын</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майлықтарды</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үстелге</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қою</a:t>
                      </a:r>
                      <a:r>
                        <a:rPr lang="ru-RU" sz="1200" dirty="0" smtClean="0">
                          <a:effectLst/>
                          <a:latin typeface="+mn-lt"/>
                          <a:ea typeface="Calibri" panose="020F0502020204030204" pitchFamily="34" charset="0"/>
                          <a:cs typeface="Arial" panose="020B0604020202020204" pitchFamily="34" charset="0"/>
                        </a:rPr>
                        <a:t>)</a:t>
                      </a:r>
                    </a:p>
                    <a:p>
                      <a:pPr algn="just">
                        <a:lnSpc>
                          <a:spcPct val="106000"/>
                        </a:lnSpc>
                        <a:spcAft>
                          <a:spcPts val="0"/>
                        </a:spcAft>
                      </a:pPr>
                      <a:r>
                        <a:rPr lang="ru-RU" sz="1200" dirty="0" smtClean="0">
                          <a:effectLst/>
                          <a:latin typeface="+mn-lt"/>
                          <a:ea typeface="Calibri" panose="020F0502020204030204" pitchFamily="34" charset="0"/>
                          <a:cs typeface="Arial" panose="020B0604020202020204" pitchFamily="34" charset="0"/>
                        </a:rPr>
                        <a:t> </a:t>
                      </a:r>
                      <a:r>
                        <a:rPr lang="ru-RU" sz="1200" b="1" dirty="0" err="1" smtClean="0">
                          <a:effectLst/>
                          <a:latin typeface="+mn-lt"/>
                          <a:ea typeface="Calibri" panose="020F0502020204030204" pitchFamily="34" charset="0"/>
                          <a:cs typeface="Arial" panose="020B0604020202020204" pitchFamily="34" charset="0"/>
                        </a:rPr>
                        <a:t>Гигиеналық</a:t>
                      </a:r>
                      <a:r>
                        <a:rPr lang="ru-RU" sz="1200" b="1" dirty="0" smtClean="0">
                          <a:effectLst/>
                          <a:latin typeface="+mn-lt"/>
                          <a:ea typeface="Calibri" panose="020F0502020204030204" pitchFamily="34" charset="0"/>
                          <a:cs typeface="Arial" panose="020B0604020202020204" pitchFamily="34" charset="0"/>
                        </a:rPr>
                        <a:t> </a:t>
                      </a:r>
                      <a:r>
                        <a:rPr lang="ru-RU" sz="1200" b="1" dirty="0" err="1" smtClean="0">
                          <a:effectLst/>
                          <a:latin typeface="+mn-lt"/>
                          <a:ea typeface="Calibri" panose="020F0502020204030204" pitchFamily="34" charset="0"/>
                          <a:cs typeface="Arial" panose="020B0604020202020204" pitchFamily="34" charset="0"/>
                        </a:rPr>
                        <a:t>шаралар</a:t>
                      </a:r>
                      <a:r>
                        <a:rPr lang="ru-RU" sz="1200" b="1" dirty="0" smtClean="0">
                          <a:effectLst/>
                          <a:latin typeface="+mn-lt"/>
                          <a:ea typeface="Calibri" panose="020F0502020204030204" pitchFamily="34" charset="0"/>
                          <a:cs typeface="Arial" panose="020B0604020202020204" pitchFamily="34" charset="0"/>
                        </a:rPr>
                        <a:t> </a:t>
                      </a:r>
                      <a:r>
                        <a:rPr lang="ru-RU" sz="1200" dirty="0" smtClean="0">
                          <a:effectLst/>
                          <a:latin typeface="+mn-lt"/>
                          <a:ea typeface="Calibri" panose="020F0502020204030204" pitchFamily="34" charset="0"/>
                          <a:cs typeface="Arial" panose="020B0604020202020204" pitchFamily="34" charset="0"/>
                        </a:rPr>
                        <a:t>(</a:t>
                      </a:r>
                      <a:r>
                        <a:rPr lang="ru-RU" sz="1200" dirty="0" err="1" smtClean="0">
                          <a:effectLst/>
                          <a:latin typeface="+mn-lt"/>
                          <a:ea typeface="Calibri" panose="020F0502020204030204" pitchFamily="34" charset="0"/>
                          <a:cs typeface="Arial" panose="020B0604020202020204" pitchFamily="34" charset="0"/>
                        </a:rPr>
                        <a:t>қолды</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дұрыс</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жуу</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өз</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орамалының</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орнын</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білу</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қолды</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дұрыс</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сүрту</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және</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орамалды</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орнына</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ілу</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көркем</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сөз</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қолдану</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мысалы</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Сырттан</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келіп</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үнемі</a:t>
                      </a:r>
                      <a:r>
                        <a:rPr lang="ru-RU" sz="1200" dirty="0" smtClean="0">
                          <a:effectLst/>
                          <a:latin typeface="+mn-lt"/>
                          <a:ea typeface="Calibri" panose="020F0502020204030204" pitchFamily="34" charset="0"/>
                          <a:cs typeface="Arial" panose="020B0604020202020204" pitchFamily="34" charset="0"/>
                        </a:rPr>
                        <a:t>, </a:t>
                      </a:r>
                    </a:p>
                    <a:p>
                      <a:pPr algn="just">
                        <a:lnSpc>
                          <a:spcPct val="106000"/>
                        </a:lnSpc>
                        <a:spcAft>
                          <a:spcPts val="0"/>
                        </a:spcAft>
                      </a:pP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Сабынмен</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қол</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жуамыз</a:t>
                      </a:r>
                      <a:r>
                        <a:rPr lang="ru-RU" sz="1200" dirty="0" smtClean="0">
                          <a:effectLst/>
                          <a:latin typeface="+mn-lt"/>
                          <a:ea typeface="Calibri" panose="020F0502020204030204" pitchFamily="34" charset="0"/>
                          <a:cs typeface="Arial" panose="020B0604020202020204" pitchFamily="34" charset="0"/>
                        </a:rPr>
                        <a:t>,</a:t>
                      </a:r>
                    </a:p>
                    <a:p>
                      <a:pPr algn="just">
                        <a:lnSpc>
                          <a:spcPct val="106000"/>
                        </a:lnSpc>
                        <a:spcAft>
                          <a:spcPts val="0"/>
                        </a:spcAft>
                      </a:pPr>
                      <a:r>
                        <a:rPr lang="ru-RU" sz="1200" dirty="0" smtClean="0">
                          <a:effectLst/>
                          <a:latin typeface="+mn-lt"/>
                          <a:ea typeface="Calibri" panose="020F0502020204030204" pitchFamily="34" charset="0"/>
                          <a:cs typeface="Arial" panose="020B0604020202020204" pitchFamily="34" charset="0"/>
                        </a:rPr>
                        <a:t>                 Таза </a:t>
                      </a:r>
                      <a:r>
                        <a:rPr lang="ru-RU" sz="1200" dirty="0" err="1" smtClean="0">
                          <a:effectLst/>
                          <a:latin typeface="+mn-lt"/>
                          <a:ea typeface="Calibri" panose="020F0502020204030204" pitchFamily="34" charset="0"/>
                          <a:cs typeface="Arial" panose="020B0604020202020204" pitchFamily="34" charset="0"/>
                        </a:rPr>
                        <a:t>болды</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мұнтаздай</a:t>
                      </a:r>
                      <a:r>
                        <a:rPr lang="ru-RU" sz="1200" dirty="0" smtClean="0">
                          <a:effectLst/>
                          <a:latin typeface="+mn-lt"/>
                          <a:ea typeface="Calibri" panose="020F0502020204030204" pitchFamily="34" charset="0"/>
                          <a:cs typeface="Arial" panose="020B0604020202020204" pitchFamily="34" charset="0"/>
                        </a:rPr>
                        <a:t>, </a:t>
                      </a:r>
                    </a:p>
                    <a:p>
                      <a:pPr algn="just">
                        <a:lnSpc>
                          <a:spcPct val="106000"/>
                        </a:lnSpc>
                        <a:spcAft>
                          <a:spcPts val="0"/>
                        </a:spcAft>
                      </a:pP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Тағамға</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қол</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созамыз</a:t>
                      </a:r>
                      <a:r>
                        <a:rPr lang="ru-RU" sz="1200" dirty="0" smtClean="0">
                          <a:effectLst/>
                          <a:latin typeface="+mn-lt"/>
                          <a:ea typeface="Calibri" panose="020F0502020204030204" pitchFamily="34" charset="0"/>
                          <a:cs typeface="Arial" panose="020B0604020202020204" pitchFamily="34" charset="0"/>
                        </a:rPr>
                        <a:t>) </a:t>
                      </a:r>
                    </a:p>
                    <a:p>
                      <a:pPr algn="just">
                        <a:lnSpc>
                          <a:spcPct val="106000"/>
                        </a:lnSpc>
                        <a:spcAft>
                          <a:spcPts val="0"/>
                        </a:spcAft>
                      </a:pPr>
                      <a:r>
                        <a:rPr lang="ru-RU" sz="1200" b="0" dirty="0" err="1" smtClean="0">
                          <a:effectLst/>
                          <a:latin typeface="+mn-lt"/>
                          <a:ea typeface="Calibri" panose="020F0502020204030204" pitchFamily="34" charset="0"/>
                          <a:cs typeface="Arial" panose="020B0604020202020204" pitchFamily="34" charset="0"/>
                        </a:rPr>
                        <a:t>Тамақтану</a:t>
                      </a:r>
                      <a:r>
                        <a:rPr lang="ru-RU" sz="1200" b="0" dirty="0" smtClean="0">
                          <a:effectLst/>
                          <a:latin typeface="+mn-lt"/>
                          <a:ea typeface="Calibri" panose="020F0502020204030204" pitchFamily="34" charset="0"/>
                          <a:cs typeface="Arial" panose="020B0604020202020204" pitchFamily="34" charset="0"/>
                        </a:rPr>
                        <a:t> </a:t>
                      </a:r>
                      <a:r>
                        <a:rPr lang="ru-RU" sz="1200" dirty="0" smtClean="0">
                          <a:effectLst/>
                          <a:latin typeface="+mn-lt"/>
                          <a:ea typeface="Calibri" panose="020F0502020204030204" pitchFamily="34" charset="0"/>
                          <a:cs typeface="Arial" panose="020B0604020202020204" pitchFamily="34" charset="0"/>
                        </a:rPr>
                        <a:t>(</a:t>
                      </a:r>
                      <a:r>
                        <a:rPr lang="ru-RU" sz="1200" dirty="0" err="1" smtClean="0">
                          <a:effectLst/>
                          <a:latin typeface="+mn-lt"/>
                          <a:ea typeface="Calibri" panose="020F0502020204030204" pitchFamily="34" charset="0"/>
                          <a:cs typeface="Arial" panose="020B0604020202020204" pitchFamily="34" charset="0"/>
                        </a:rPr>
                        <a:t>өз</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орнын</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білу</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дұрыс</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отыру</a:t>
                      </a:r>
                      <a:r>
                        <a:rPr lang="ru-RU" sz="1200" dirty="0" smtClean="0">
                          <a:effectLst/>
                          <a:latin typeface="+mn-lt"/>
                          <a:ea typeface="Calibri" panose="020F0502020204030204" pitchFamily="34" charset="0"/>
                          <a:cs typeface="Arial" panose="020B0604020202020204" pitchFamily="34" charset="0"/>
                        </a:rPr>
                        <a:t>, ас </a:t>
                      </a:r>
                      <a:r>
                        <a:rPr lang="ru-RU" sz="1200" dirty="0" err="1" smtClean="0">
                          <a:effectLst/>
                          <a:latin typeface="+mn-lt"/>
                          <a:ea typeface="Calibri" panose="020F0502020204030204" pitchFamily="34" charset="0"/>
                          <a:cs typeface="Arial" panose="020B0604020202020204" pitchFamily="34" charset="0"/>
                        </a:rPr>
                        <a:t>ішу</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құралдарын</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дұрыс</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ұстау</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тамақтану</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мәдениетін</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қалыптастыру,тамақ</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ішкенде</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сөйлемеу</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тамақтанып</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болғаннан</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кейін</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алғыс</a:t>
                      </a:r>
                      <a:r>
                        <a:rPr lang="ru-RU" sz="1200" dirty="0" smtClean="0">
                          <a:effectLst/>
                          <a:latin typeface="+mn-lt"/>
                          <a:ea typeface="Calibri" panose="020F0502020204030204" pitchFamily="34" charset="0"/>
                          <a:cs typeface="Arial" panose="020B0604020202020204" pitchFamily="34" charset="0"/>
                        </a:rPr>
                        <a:t> </a:t>
                      </a:r>
                      <a:r>
                        <a:rPr lang="ru-RU" sz="1200" dirty="0" err="1" smtClean="0">
                          <a:effectLst/>
                          <a:latin typeface="+mn-lt"/>
                          <a:ea typeface="Calibri" panose="020F0502020204030204" pitchFamily="34" charset="0"/>
                          <a:cs typeface="Arial" panose="020B0604020202020204" pitchFamily="34" charset="0"/>
                        </a:rPr>
                        <a:t>айту</a:t>
                      </a:r>
                      <a:r>
                        <a:rPr lang="ru-RU" sz="1200" dirty="0" smtClean="0">
                          <a:effectLst/>
                          <a:latin typeface="+mn-lt"/>
                          <a:ea typeface="Calibri" panose="020F0502020204030204" pitchFamily="34" charset="0"/>
                          <a:cs typeface="Arial" panose="020B0604020202020204" pitchFamily="34" charset="0"/>
                        </a:rPr>
                        <a:t>) </a:t>
                      </a:r>
                      <a:endParaRPr lang="ru-RU" sz="1200" dirty="0">
                        <a:effectLst/>
                        <a:latin typeface="+mn-lt"/>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dirty="0"/>
                    </a:p>
                  </a:txBody>
                  <a:tcPr/>
                </a:tc>
                <a:extLst>
                  <a:ext uri="{0D108BD9-81ED-4DB2-BD59-A6C34878D82A}">
                    <a16:rowId xmlns:a16="http://schemas.microsoft.com/office/drawing/2014/main" xmlns="" val="10005"/>
                  </a:ext>
                </a:extLst>
              </a:tr>
              <a:tr h="507818">
                <a:tc>
                  <a:txBody>
                    <a:bodyPr/>
                    <a:lstStyle/>
                    <a:p>
                      <a:pPr marL="13970" marR="123190">
                        <a:lnSpc>
                          <a:spcPct val="102000"/>
                        </a:lnSpc>
                        <a:spcAft>
                          <a:spcPts val="0"/>
                        </a:spcAft>
                      </a:pPr>
                      <a:r>
                        <a:rPr lang="ru-RU" sz="1200" b="1" dirty="0" err="1">
                          <a:effectLst/>
                          <a:latin typeface="Calibri" panose="020F0502020204030204" pitchFamily="34" charset="0"/>
                          <a:ea typeface="Arial" panose="020B0604020202020204" pitchFamily="34" charset="0"/>
                        </a:rPr>
                        <a:t>Ұйымдастырылған</a:t>
                      </a:r>
                      <a:r>
                        <a:rPr lang="ru-RU" sz="1200" b="1" dirty="0">
                          <a:effectLst/>
                          <a:latin typeface="Calibri" panose="020F0502020204030204" pitchFamily="34" charset="0"/>
                          <a:ea typeface="Arial" panose="020B0604020202020204" pitchFamily="34" charset="0"/>
                        </a:rPr>
                        <a:t> </a:t>
                      </a:r>
                      <a:r>
                        <a:rPr lang="ru-RU" sz="1200" b="1" dirty="0" err="1">
                          <a:effectLst/>
                          <a:latin typeface="Calibri" panose="020F0502020204030204" pitchFamily="34" charset="0"/>
                          <a:ea typeface="Arial" panose="020B0604020202020204" pitchFamily="34" charset="0"/>
                        </a:rPr>
                        <a:t>іс-әрекетке</a:t>
                      </a:r>
                      <a:r>
                        <a:rPr lang="ru-RU" sz="1200" b="1" dirty="0">
                          <a:effectLst/>
                          <a:latin typeface="Calibri" panose="020F0502020204030204" pitchFamily="34" charset="0"/>
                          <a:ea typeface="Arial" panose="020B0604020202020204" pitchFamily="34" charset="0"/>
                        </a:rPr>
                        <a:t> </a:t>
                      </a:r>
                      <a:r>
                        <a:rPr lang="ru-RU" sz="1200" b="1" dirty="0" err="1">
                          <a:effectLst/>
                          <a:latin typeface="Calibri" panose="020F0502020204030204" pitchFamily="34" charset="0"/>
                          <a:ea typeface="Arial" panose="020B0604020202020204" pitchFamily="34" charset="0"/>
                        </a:rPr>
                        <a:t>дайындық</a:t>
                      </a:r>
                      <a:r>
                        <a:rPr lang="ru-RU" sz="1200" b="1" dirty="0">
                          <a:effectLst/>
                          <a:latin typeface="Calibri" panose="020F0502020204030204" pitchFamily="34" charset="0"/>
                          <a:ea typeface="Arial" panose="020B0604020202020204" pitchFamily="34" charset="0"/>
                        </a:rPr>
                        <a:t> </a:t>
                      </a:r>
                      <a:endParaRPr lang="ru-RU" sz="1100" dirty="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9">
                  <a:txBody>
                    <a:bodyPr/>
                    <a:lstStyle/>
                    <a:p>
                      <a:pPr marL="0" marR="0" indent="0" algn="just" defTabSz="914400" rtl="0" eaLnBrk="1" fontAlgn="auto" latinLnBrk="0" hangingPunct="1">
                        <a:lnSpc>
                          <a:spcPct val="106000"/>
                        </a:lnSpc>
                        <a:spcBef>
                          <a:spcPts val="0"/>
                        </a:spcBef>
                        <a:spcAft>
                          <a:spcPts val="800"/>
                        </a:spcAft>
                        <a:buClrTx/>
                        <a:buSzTx/>
                        <a:buFontTx/>
                        <a:buNone/>
                        <a:tabLst/>
                        <a:defRPr/>
                      </a:pPr>
                      <a:r>
                        <a:rPr lang="ru-RU" sz="1200" kern="1200" dirty="0" err="1" smtClean="0">
                          <a:solidFill>
                            <a:schemeClr val="tx1"/>
                          </a:solidFill>
                          <a:effectLst/>
                          <a:latin typeface="+mn-lt"/>
                          <a:ea typeface="+mn-ea"/>
                          <a:cs typeface="+mn-cs"/>
                        </a:rPr>
                        <a:t>Балалар</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әсерлерімен</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бөлісу</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жаңалықтарды</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білу</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бірлескен</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жоспарларды</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мәселелерді</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талқылау</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қызығушылық</a:t>
                      </a:r>
                      <a:r>
                        <a:rPr lang="kk-KZ" sz="1200" kern="1200" dirty="0" smtClean="0">
                          <a:solidFill>
                            <a:schemeClr val="tx1"/>
                          </a:solidFill>
                          <a:effectLst/>
                          <a:latin typeface="+mn-lt"/>
                          <a:ea typeface="+mn-ea"/>
                          <a:cs typeface="+mn-cs"/>
                        </a:rPr>
                        <a:t>тары</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бойынша</a:t>
                      </a:r>
                      <a:r>
                        <a:rPr lang="ru-RU" sz="1200" kern="1200" dirty="0" smtClean="0">
                          <a:solidFill>
                            <a:schemeClr val="tx1"/>
                          </a:solidFill>
                          <a:effectLst/>
                          <a:latin typeface="+mn-lt"/>
                          <a:ea typeface="+mn-ea"/>
                          <a:cs typeface="+mn-cs"/>
                        </a:rPr>
                        <a:t> </a:t>
                      </a:r>
                      <a:r>
                        <a:rPr lang="kk-KZ" sz="1200" kern="1200" dirty="0" smtClean="0">
                          <a:solidFill>
                            <a:schemeClr val="tx1"/>
                          </a:solidFill>
                          <a:effectLst/>
                          <a:latin typeface="+mn-lt"/>
                          <a:ea typeface="+mn-ea"/>
                          <a:cs typeface="+mn-cs"/>
                        </a:rPr>
                        <a:t>әрекет </a:t>
                      </a:r>
                      <a:r>
                        <a:rPr lang="ru-RU" sz="1200" kern="1200" dirty="0" err="1" smtClean="0">
                          <a:solidFill>
                            <a:schemeClr val="tx1"/>
                          </a:solidFill>
                          <a:effectLst/>
                          <a:latin typeface="+mn-lt"/>
                          <a:ea typeface="+mn-ea"/>
                          <a:cs typeface="+mn-cs"/>
                        </a:rPr>
                        <a:t>түрін</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таңдау</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ережелер</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туралы</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келісу</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және</a:t>
                      </a:r>
                      <a:r>
                        <a:rPr lang="ru-RU" sz="1200" kern="1200" dirty="0" smtClean="0">
                          <a:solidFill>
                            <a:schemeClr val="tx1"/>
                          </a:solidFill>
                          <a:effectLst/>
                          <a:latin typeface="+mn-lt"/>
                          <a:ea typeface="+mn-ea"/>
                          <a:cs typeface="+mn-cs"/>
                        </a:rPr>
                        <a:t> т. б. </a:t>
                      </a:r>
                      <a:r>
                        <a:rPr lang="ru-RU" sz="1200" kern="1200" dirty="0" err="1" smtClean="0">
                          <a:solidFill>
                            <a:schemeClr val="tx1"/>
                          </a:solidFill>
                          <a:effectLst/>
                          <a:latin typeface="+mn-lt"/>
                          <a:ea typeface="+mn-ea"/>
                          <a:cs typeface="+mn-cs"/>
                        </a:rPr>
                        <a:t>үшін</a:t>
                      </a:r>
                      <a:r>
                        <a:rPr lang="ru-RU" sz="1200" kern="1200" dirty="0" smtClean="0">
                          <a:solidFill>
                            <a:schemeClr val="tx1"/>
                          </a:solidFill>
                          <a:effectLst/>
                          <a:latin typeface="+mn-lt"/>
                          <a:ea typeface="+mn-ea"/>
                          <a:cs typeface="+mn-cs"/>
                        </a:rPr>
                        <a:t> </a:t>
                      </a:r>
                      <a:r>
                        <a:rPr lang="ru-RU" sz="1200" kern="1200" dirty="0" err="1" smtClean="0">
                          <a:solidFill>
                            <a:schemeClr val="tx1"/>
                          </a:solidFill>
                          <a:effectLst/>
                          <a:latin typeface="+mn-lt"/>
                          <a:ea typeface="+mn-ea"/>
                          <a:cs typeface="+mn-cs"/>
                        </a:rPr>
                        <a:t>жиналады</a:t>
                      </a:r>
                      <a:r>
                        <a:rPr lang="ru-RU" sz="1200" kern="1200" dirty="0" smtClean="0">
                          <a:solidFill>
                            <a:schemeClr val="tx1"/>
                          </a:solidFill>
                          <a:effectLst/>
                          <a:latin typeface="+mn-lt"/>
                          <a:ea typeface="+mn-ea"/>
                          <a:cs typeface="+mn-cs"/>
                        </a:rPr>
                        <a:t>.</a:t>
                      </a:r>
                      <a:r>
                        <a:rPr lang="kk-KZ" sz="1200" kern="1200" dirty="0" smtClean="0">
                          <a:solidFill>
                            <a:schemeClr val="tx1"/>
                          </a:solidFill>
                          <a:effectLst/>
                          <a:latin typeface="+mn-lt"/>
                          <a:ea typeface="+mn-ea"/>
                          <a:cs typeface="+mn-cs"/>
                        </a:rPr>
                        <a:t> Балалар педагогке ортаны ұйымдастыруға көмектеседі (бірлескен әрекет, кезекшілік).</a:t>
                      </a:r>
                      <a:endParaRPr lang="ru-RU" sz="1200" kern="1200" dirty="0" smtClean="0">
                        <a:solidFill>
                          <a:schemeClr val="tx1"/>
                        </a:solidFill>
                        <a:effectLst/>
                        <a:latin typeface="+mn-lt"/>
                        <a:ea typeface="+mn-ea"/>
                        <a:cs typeface="+mn-cs"/>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6"/>
                  </a:ext>
                </a:extLst>
              </a:tr>
              <a:tr h="326974">
                <a:tc rowSpan="2">
                  <a:txBody>
                    <a:bodyPr/>
                    <a:lstStyle/>
                    <a:p>
                      <a:pPr marL="13970">
                        <a:lnSpc>
                          <a:spcPts val="1440"/>
                        </a:lnSpc>
                        <a:spcAft>
                          <a:spcPts val="0"/>
                        </a:spcAft>
                      </a:pPr>
                      <a:r>
                        <a:rPr lang="kk-KZ" sz="1200" b="1" dirty="0" smtClean="0">
                          <a:effectLst/>
                          <a:latin typeface="Calibri" panose="020F0502020204030204" pitchFamily="34" charset="0"/>
                          <a:ea typeface="Arial" panose="020B0604020202020204" pitchFamily="34" charset="0"/>
                        </a:rPr>
                        <a:t>Мектепке дейінгі ұйымның кестесі бойынша </a:t>
                      </a:r>
                      <a:r>
                        <a:rPr lang="kk-KZ" sz="1100" b="1" dirty="0" smtClean="0">
                          <a:effectLst/>
                          <a:latin typeface="Calibri" panose="020F0502020204030204" pitchFamily="34" charset="0"/>
                          <a:ea typeface="Arial" panose="020B0604020202020204" pitchFamily="34" charset="0"/>
                        </a:rPr>
                        <a:t>ұйымдастырылған іс-әрекет </a:t>
                      </a: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6000"/>
                        </a:lnSpc>
                        <a:spcAft>
                          <a:spcPts val="800"/>
                        </a:spcAft>
                      </a:pPr>
                      <a:r>
                        <a:rPr lang="kk-KZ" sz="1200" b="1" dirty="0">
                          <a:effectLst/>
                          <a:latin typeface="+mn-lt"/>
                          <a:ea typeface="Calibri" panose="020F0502020204030204" pitchFamily="34" charset="0"/>
                          <a:cs typeface="Arial" panose="020B0604020202020204" pitchFamily="34" charset="0"/>
                        </a:rPr>
                        <a:t>1. </a:t>
                      </a:r>
                      <a:r>
                        <a:rPr lang="kk-KZ" sz="1200" b="1" dirty="0" smtClean="0">
                          <a:effectLst/>
                          <a:latin typeface="+mn-lt"/>
                          <a:ea typeface="Calibri" panose="020F0502020204030204" pitchFamily="34" charset="0"/>
                          <a:cs typeface="Arial" panose="020B0604020202020204" pitchFamily="34" charset="0"/>
                        </a:rPr>
                        <a:t>Сауат ашу негіздері</a:t>
                      </a:r>
                      <a:endParaRPr lang="ru-RU" sz="1200" dirty="0">
                        <a:effectLst/>
                        <a:latin typeface="+mn-lt"/>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just">
                        <a:spcAft>
                          <a:spcPts val="0"/>
                        </a:spcAft>
                      </a:pPr>
                      <a:r>
                        <a:rPr lang="kk-KZ" sz="1200" b="1" dirty="0" smtClean="0">
                          <a:effectLst/>
                          <a:latin typeface="+mn-lt"/>
                          <a:ea typeface="Calibri" panose="020F0502020204030204" pitchFamily="34" charset="0"/>
                          <a:cs typeface="Arial" panose="020B0604020202020204" pitchFamily="34" charset="0"/>
                        </a:rPr>
                        <a:t>1.Қазақ тілі</a:t>
                      </a:r>
                    </a:p>
                    <a:p>
                      <a:pPr algn="just">
                        <a:spcAft>
                          <a:spcPts val="0"/>
                        </a:spcAft>
                      </a:pPr>
                      <a:r>
                        <a:rPr lang="kk-KZ" sz="1200" b="1" dirty="0" smtClean="0">
                          <a:effectLst/>
                          <a:latin typeface="+mn-lt"/>
                          <a:ea typeface="Calibri" panose="020F0502020204030204" pitchFamily="34" charset="0"/>
                          <a:cs typeface="Arial" panose="020B0604020202020204" pitchFamily="34" charset="0"/>
                        </a:rPr>
                        <a:t> 2.Дене шынықтыру</a:t>
                      </a:r>
                      <a:endParaRPr lang="ru-RU" sz="1200" dirty="0">
                        <a:effectLst/>
                        <a:latin typeface="+mn-lt"/>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gridSpan="2">
                  <a:txBody>
                    <a:bodyPr/>
                    <a:lstStyle/>
                    <a:p>
                      <a:pPr algn="just">
                        <a:spcAft>
                          <a:spcPts val="0"/>
                        </a:spcAft>
                      </a:pPr>
                      <a:r>
                        <a:rPr lang="kk-KZ" sz="1200" b="1" dirty="0">
                          <a:effectLst/>
                          <a:latin typeface="+mn-lt"/>
                          <a:ea typeface="Calibri" panose="020F0502020204030204" pitchFamily="34" charset="0"/>
                          <a:cs typeface="Arial" panose="020B0604020202020204" pitchFamily="34" charset="0"/>
                        </a:rPr>
                        <a:t>1</a:t>
                      </a:r>
                      <a:r>
                        <a:rPr lang="kk-KZ" sz="1200" b="1" dirty="0" smtClean="0">
                          <a:effectLst/>
                          <a:latin typeface="+mn-lt"/>
                          <a:ea typeface="Calibri" panose="020F0502020204030204" pitchFamily="34" charset="0"/>
                          <a:cs typeface="Arial" panose="020B0604020202020204" pitchFamily="34" charset="0"/>
                        </a:rPr>
                        <a:t>. Сауат ашу негіздері 2</a:t>
                      </a:r>
                      <a:r>
                        <a:rPr lang="kk-KZ" sz="1200" b="1" dirty="0">
                          <a:effectLst/>
                          <a:latin typeface="+mn-lt"/>
                          <a:ea typeface="Calibri" panose="020F0502020204030204" pitchFamily="34" charset="0"/>
                          <a:cs typeface="Arial" panose="020B0604020202020204" pitchFamily="34" charset="0"/>
                        </a:rPr>
                        <a:t>. Музыка</a:t>
                      </a:r>
                      <a:endParaRPr lang="ru-RU" sz="1200" dirty="0">
                        <a:effectLst/>
                        <a:latin typeface="+mn-lt"/>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gridSpan="3">
                  <a:txBody>
                    <a:bodyPr/>
                    <a:lstStyle/>
                    <a:p>
                      <a:pPr algn="just">
                        <a:lnSpc>
                          <a:spcPct val="100000"/>
                        </a:lnSpc>
                        <a:spcAft>
                          <a:spcPts val="0"/>
                        </a:spcAft>
                      </a:pPr>
                      <a:r>
                        <a:rPr lang="ru-RU" sz="1200" b="1" dirty="0" smtClean="0">
                          <a:effectLst/>
                          <a:latin typeface="+mn-lt"/>
                          <a:ea typeface="Calibri" panose="020F0502020204030204" pitchFamily="34" charset="0"/>
                          <a:cs typeface="Arial" panose="020B0604020202020204" pitchFamily="34" charset="0"/>
                        </a:rPr>
                        <a:t>1.Қазақ </a:t>
                      </a:r>
                      <a:r>
                        <a:rPr lang="ru-RU" sz="1200" b="1" dirty="0" err="1" smtClean="0">
                          <a:effectLst/>
                          <a:latin typeface="+mn-lt"/>
                          <a:ea typeface="Calibri" panose="020F0502020204030204" pitchFamily="34" charset="0"/>
                          <a:cs typeface="Arial" panose="020B0604020202020204" pitchFamily="34" charset="0"/>
                        </a:rPr>
                        <a:t>тілі</a:t>
                      </a:r>
                      <a:endParaRPr lang="ru-RU" sz="1200" b="1" dirty="0" smtClean="0">
                        <a:effectLst/>
                        <a:latin typeface="+mn-lt"/>
                        <a:ea typeface="Calibri" panose="020F0502020204030204" pitchFamily="34" charset="0"/>
                        <a:cs typeface="Arial" panose="020B0604020202020204" pitchFamily="34" charset="0"/>
                      </a:endParaRPr>
                    </a:p>
                    <a:p>
                      <a:pPr algn="just">
                        <a:lnSpc>
                          <a:spcPct val="100000"/>
                        </a:lnSpc>
                        <a:spcAft>
                          <a:spcPts val="0"/>
                        </a:spcAft>
                      </a:pPr>
                      <a:r>
                        <a:rPr lang="ru-RU" sz="1200" b="1" dirty="0" smtClean="0">
                          <a:effectLst/>
                          <a:latin typeface="+mn-lt"/>
                          <a:ea typeface="Calibri" panose="020F0502020204030204" pitchFamily="34" charset="0"/>
                          <a:cs typeface="Arial" panose="020B0604020202020204" pitchFamily="34" charset="0"/>
                        </a:rPr>
                        <a:t> 2. </a:t>
                      </a:r>
                      <a:r>
                        <a:rPr lang="ru-RU" sz="1200" b="1" dirty="0" err="1" smtClean="0">
                          <a:effectLst/>
                          <a:latin typeface="+mn-lt"/>
                          <a:ea typeface="Calibri" panose="020F0502020204030204" pitchFamily="34" charset="0"/>
                          <a:cs typeface="Arial" panose="020B0604020202020204" pitchFamily="34" charset="0"/>
                        </a:rPr>
                        <a:t>Дене</a:t>
                      </a:r>
                      <a:r>
                        <a:rPr lang="ru-RU" sz="1200" b="1" dirty="0" smtClean="0">
                          <a:effectLst/>
                          <a:latin typeface="+mn-lt"/>
                          <a:ea typeface="Calibri" panose="020F0502020204030204" pitchFamily="34" charset="0"/>
                          <a:cs typeface="Arial" panose="020B0604020202020204" pitchFamily="34" charset="0"/>
                        </a:rPr>
                        <a:t> </a:t>
                      </a:r>
                      <a:r>
                        <a:rPr lang="ru-RU" sz="1200" b="1" dirty="0" err="1" smtClean="0">
                          <a:effectLst/>
                          <a:latin typeface="+mn-lt"/>
                          <a:ea typeface="Calibri" panose="020F0502020204030204" pitchFamily="34" charset="0"/>
                          <a:cs typeface="Arial" panose="020B0604020202020204" pitchFamily="34" charset="0"/>
                        </a:rPr>
                        <a:t>шынықтыру</a:t>
                      </a:r>
                      <a:endParaRPr lang="ru-RU" sz="1200" b="1" dirty="0" smtClean="0">
                        <a:effectLst/>
                        <a:latin typeface="+mn-lt"/>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ru-RU"/>
                    </a:p>
                  </a:txBody>
                  <a:tcPr/>
                </a:tc>
                <a:tc hMerge="1">
                  <a:txBody>
                    <a:bodyPr/>
                    <a:lstStyle/>
                    <a:p>
                      <a:endParaRPr lang="ru-RU"/>
                    </a:p>
                  </a:txBody>
                  <a:tcPr/>
                </a:tc>
                <a:tc>
                  <a:txBody>
                    <a:bodyPr/>
                    <a:lstStyle/>
                    <a:p>
                      <a:pPr>
                        <a:spcAft>
                          <a:spcPts val="0"/>
                        </a:spcAft>
                      </a:pPr>
                      <a:r>
                        <a:rPr lang="kk-KZ" sz="1200" b="1" dirty="0" smtClean="0">
                          <a:effectLst/>
                          <a:latin typeface="+mn-lt"/>
                          <a:ea typeface="Calibri" panose="020F0502020204030204" pitchFamily="34" charset="0"/>
                          <a:cs typeface="Arial" panose="020B0604020202020204" pitchFamily="34" charset="0"/>
                        </a:rPr>
                        <a:t>1.Музыка</a:t>
                      </a:r>
                    </a:p>
                    <a:p>
                      <a:pPr>
                        <a:spcAft>
                          <a:spcPts val="0"/>
                        </a:spcAft>
                      </a:pPr>
                      <a:r>
                        <a:rPr lang="kk-KZ" sz="1200" b="1" dirty="0" smtClean="0">
                          <a:effectLst/>
                          <a:latin typeface="+mn-lt"/>
                          <a:ea typeface="Calibri" panose="020F0502020204030204" pitchFamily="34" charset="0"/>
                          <a:cs typeface="Arial" panose="020B0604020202020204" pitchFamily="34" charset="0"/>
                        </a:rPr>
                        <a:t> 2.Дене шынықтыру</a:t>
                      </a:r>
                      <a:endParaRPr lang="ru-RU" sz="1200" dirty="0">
                        <a:effectLst/>
                        <a:latin typeface="+mn-lt"/>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xmlns="" val="10007"/>
                  </a:ext>
                </a:extLst>
              </a:tr>
              <a:tr h="188568">
                <a:tc vMerge="1">
                  <a:txBody>
                    <a:bodyPr/>
                    <a:lstStyle/>
                    <a:p>
                      <a:endParaRPr lang="ru-RU"/>
                    </a:p>
                  </a:txBody>
                  <a:tcPr/>
                </a:tc>
                <a:tc gridSpan="9">
                  <a:txBody>
                    <a:bodyPr/>
                    <a:lstStyle/>
                    <a:p>
                      <a:endParaRPr lang="ru-RU" dirty="0"/>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8"/>
                  </a:ext>
                </a:extLst>
              </a:tr>
              <a:tr h="450775">
                <a:tc>
                  <a:txBody>
                    <a:bodyPr/>
                    <a:lstStyle/>
                    <a:p>
                      <a:pPr marL="13970">
                        <a:lnSpc>
                          <a:spcPts val="1445"/>
                        </a:lnSpc>
                        <a:spcAft>
                          <a:spcPts val="0"/>
                        </a:spcAft>
                      </a:pPr>
                      <a:r>
                        <a:rPr lang="ru-RU" sz="1200" b="1" dirty="0">
                          <a:effectLst/>
                          <a:latin typeface="Calibri" panose="020F0502020204030204" pitchFamily="34" charset="0"/>
                          <a:ea typeface="Arial" panose="020B0604020202020204" pitchFamily="34" charset="0"/>
                        </a:rPr>
                        <a:t>2-ші </a:t>
                      </a:r>
                      <a:r>
                        <a:rPr lang="ru-RU" sz="1200" b="1" dirty="0" err="1">
                          <a:effectLst/>
                          <a:latin typeface="Calibri" panose="020F0502020204030204" pitchFamily="34" charset="0"/>
                          <a:ea typeface="Arial" panose="020B0604020202020204" pitchFamily="34" charset="0"/>
                        </a:rPr>
                        <a:t>таңғы</a:t>
                      </a:r>
                      <a:r>
                        <a:rPr lang="ru-RU" sz="1200" b="1" dirty="0">
                          <a:effectLst/>
                          <a:latin typeface="Calibri" panose="020F0502020204030204" pitchFamily="34" charset="0"/>
                          <a:ea typeface="Arial" panose="020B0604020202020204" pitchFamily="34" charset="0"/>
                        </a:rPr>
                        <a:t> ас </a:t>
                      </a:r>
                      <a:endParaRPr lang="ru-RU" sz="1100" dirty="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9">
                  <a:txBody>
                    <a:bodyPr/>
                    <a:lstStyle/>
                    <a:p>
                      <a:pPr algn="just">
                        <a:spcAft>
                          <a:spcPts val="0"/>
                        </a:spcAft>
                      </a:pPr>
                      <a:r>
                        <a:rPr lang="kk-KZ" sz="1200" dirty="0" smtClean="0">
                          <a:effectLst/>
                          <a:latin typeface="+mn-lt"/>
                          <a:ea typeface="Calibri" panose="020F0502020204030204" pitchFamily="34" charset="0"/>
                          <a:cs typeface="Arial" panose="020B0604020202020204" pitchFamily="34" charset="0"/>
                        </a:rPr>
                        <a:t>2-ші таңғы ас алдында гигиеналық шараларды орындау </a:t>
                      </a:r>
                      <a:r>
                        <a:rPr lang="kk-KZ" sz="1200" b="1" dirty="0" smtClean="0">
                          <a:effectLst/>
                          <a:latin typeface="+mn-lt"/>
                          <a:ea typeface="Calibri" panose="020F0502020204030204" pitchFamily="34" charset="0"/>
                          <a:cs typeface="Arial" panose="020B0604020202020204" pitchFamily="34" charset="0"/>
                        </a:rPr>
                        <a:t>(мәдени-гигиеналық, өзіне-өзі қызмет ету дағдылары, еңбек әрекеті</a:t>
                      </a:r>
                      <a:r>
                        <a:rPr lang="kk-KZ" sz="1200" dirty="0" smtClean="0">
                          <a:effectLst/>
                          <a:latin typeface="+mn-lt"/>
                          <a:ea typeface="Calibri" panose="020F0502020204030204" pitchFamily="34" charset="0"/>
                          <a:cs typeface="Arial" panose="020B0604020202020204" pitchFamily="34" charset="0"/>
                        </a:rPr>
                        <a:t>, (кезекшілік) </a:t>
                      </a:r>
                    </a:p>
                    <a:p>
                      <a:pPr algn="just">
                        <a:spcAft>
                          <a:spcPts val="0"/>
                        </a:spcAft>
                      </a:pPr>
                      <a:r>
                        <a:rPr lang="kk-KZ" sz="1200" dirty="0" smtClean="0">
                          <a:effectLst/>
                          <a:latin typeface="+mn-lt"/>
                          <a:ea typeface="Calibri" panose="020F0502020204030204" pitchFamily="34" charset="0"/>
                          <a:cs typeface="Arial" panose="020B0604020202020204" pitchFamily="34" charset="0"/>
                        </a:rPr>
                        <a:t>Тамақтану (балалардың үстел басында дұрыс отыруын қадағалау, алаңдамау </a:t>
                      </a:r>
                      <a:r>
                        <a:rPr lang="kk-KZ" sz="1200" b="1" dirty="0" smtClean="0">
                          <a:effectLst/>
                          <a:latin typeface="+mn-lt"/>
                          <a:ea typeface="Calibri" panose="020F0502020204030204" pitchFamily="34" charset="0"/>
                          <a:cs typeface="Arial" panose="020B0604020202020204" pitchFamily="34" charset="0"/>
                        </a:rPr>
                        <a:t>(сөйлеуді дамыту, коммуникативтік әрекет).</a:t>
                      </a: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9"/>
                  </a:ext>
                </a:extLst>
              </a:tr>
            </a:tbl>
          </a:graphicData>
        </a:graphic>
      </p:graphicFrame>
    </p:spTree>
    <p:extLst>
      <p:ext uri="{BB962C8B-B14F-4D97-AF65-F5344CB8AC3E}">
        <p14:creationId xmlns:p14="http://schemas.microsoft.com/office/powerpoint/2010/main" val="181073127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Таблица 4"/>
          <p:cNvGraphicFramePr>
            <a:graphicFrameLocks noGrp="1"/>
          </p:cNvGraphicFramePr>
          <p:nvPr>
            <p:extLst>
              <p:ext uri="{D42A27DB-BD31-4B8C-83A1-F6EECF244321}">
                <p14:modId xmlns:p14="http://schemas.microsoft.com/office/powerpoint/2010/main" val="3737944817"/>
              </p:ext>
            </p:extLst>
          </p:nvPr>
        </p:nvGraphicFramePr>
        <p:xfrm>
          <a:off x="141890" y="0"/>
          <a:ext cx="12050110" cy="6787371"/>
        </p:xfrm>
        <a:graphic>
          <a:graphicData uri="http://schemas.openxmlformats.org/drawingml/2006/table">
            <a:tbl>
              <a:tblPr firstRow="1" firstCol="1" bandRow="1"/>
              <a:tblGrid>
                <a:gridCol w="1860331">
                  <a:extLst>
                    <a:ext uri="{9D8B030D-6E8A-4147-A177-3AD203B41FA5}">
                      <a16:colId xmlns:a16="http://schemas.microsoft.com/office/drawing/2014/main" xmlns="" val="20000"/>
                    </a:ext>
                  </a:extLst>
                </a:gridCol>
                <a:gridCol w="10189779">
                  <a:extLst>
                    <a:ext uri="{9D8B030D-6E8A-4147-A177-3AD203B41FA5}">
                      <a16:colId xmlns:a16="http://schemas.microsoft.com/office/drawing/2014/main" xmlns="" val="20001"/>
                    </a:ext>
                  </a:extLst>
                </a:gridCol>
              </a:tblGrid>
              <a:tr h="702576">
                <a:tc>
                  <a:txBody>
                    <a:bodyPr/>
                    <a:lstStyle/>
                    <a:p>
                      <a:pPr marL="13970">
                        <a:lnSpc>
                          <a:spcPts val="1215"/>
                        </a:lnSpc>
                        <a:spcAft>
                          <a:spcPts val="0"/>
                        </a:spcAft>
                      </a:pPr>
                      <a:r>
                        <a:rPr lang="kk-KZ" sz="1100" b="1" dirty="0">
                          <a:effectLst/>
                          <a:latin typeface="Arial" panose="020B0604020202020204" pitchFamily="34" charset="0"/>
                          <a:ea typeface="Arial" panose="020B0604020202020204" pitchFamily="34" charset="0"/>
                        </a:rPr>
                        <a:t>Серуенге дайындық</a:t>
                      </a:r>
                      <a:endParaRPr lang="ru-RU" sz="1100" dirty="0">
                        <a:effectLst/>
                        <a:latin typeface="Arial" panose="020B0604020202020204" pitchFamily="34" charset="0"/>
                        <a:ea typeface="Arial" panose="020B0604020202020204" pitchFamily="34" charset="0"/>
                      </a:endParaRPr>
                    </a:p>
                    <a:p>
                      <a:pPr marL="13970">
                        <a:lnSpc>
                          <a:spcPts val="1215"/>
                        </a:lnSpc>
                        <a:spcAft>
                          <a:spcPts val="0"/>
                        </a:spcAft>
                      </a:pPr>
                      <a:r>
                        <a:rPr lang="kk-KZ" sz="1100" b="1" dirty="0">
                          <a:effectLst/>
                          <a:highlight>
                            <a:srgbClr val="FFFF00"/>
                          </a:highlight>
                          <a:latin typeface="Arial" panose="020B0604020202020204" pitchFamily="34" charset="0"/>
                          <a:ea typeface="Arial" panose="020B0604020202020204" pitchFamily="34" charset="0"/>
                        </a:rPr>
                        <a:t> </a:t>
                      </a:r>
                      <a:endParaRPr lang="ru-RU" sz="1100" dirty="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kk-KZ" sz="1100" dirty="0" smtClean="0">
                          <a:effectLst/>
                          <a:latin typeface="Arial" panose="020B0604020202020204" pitchFamily="34" charset="0"/>
                          <a:ea typeface="Calibri" panose="020F0502020204030204" pitchFamily="34" charset="0"/>
                          <a:cs typeface="Arial" panose="020B0604020202020204" pitchFamily="34" charset="0"/>
                        </a:rPr>
                        <a:t>Балалардың дербес қимыл белсенділігі үшін жағдай жасау, спорттық - ойын жабдықтары мен спорттық құрал-жабдықтады дұрыс пайдалану туралы әңгімелесу.</a:t>
                      </a:r>
                    </a:p>
                    <a:p>
                      <a:pPr algn="just">
                        <a:spcAft>
                          <a:spcPts val="0"/>
                        </a:spcAft>
                      </a:pPr>
                      <a:r>
                        <a:rPr lang="kk-KZ" sz="1100" dirty="0" smtClean="0">
                          <a:effectLst/>
                          <a:latin typeface="Arial" panose="020B0604020202020204" pitchFamily="34" charset="0"/>
                          <a:ea typeface="Calibri" panose="020F0502020204030204" pitchFamily="34" charset="0"/>
                          <a:cs typeface="Arial" panose="020B0604020202020204" pitchFamily="34" charset="0"/>
                        </a:rPr>
                        <a:t>Балаларды  ретімен киіндіру (ауа-райы жағдайына  байланысты), дұрыс киінуді бақылау (</a:t>
                      </a:r>
                      <a:r>
                        <a:rPr lang="kk-KZ" sz="1100" b="1" dirty="0" smtClean="0">
                          <a:effectLst/>
                          <a:latin typeface="Arial" panose="020B0604020202020204" pitchFamily="34" charset="0"/>
                          <a:ea typeface="Calibri" panose="020F0502020204030204" pitchFamily="34" charset="0"/>
                          <a:cs typeface="Arial" panose="020B0604020202020204" pitchFamily="34" charset="0"/>
                        </a:rPr>
                        <a:t>сөйлеуді дамыту, өзіне-өзі қызмет ету дағдылары, ірі және ұсақ моториканы дамыту)</a:t>
                      </a:r>
                      <a:r>
                        <a:rPr lang="kk-KZ" sz="1100" dirty="0" smtClean="0">
                          <a:effectLst/>
                          <a:latin typeface="Arial" panose="020B0604020202020204" pitchFamily="34" charset="0"/>
                          <a:ea typeface="Calibri" panose="020F0502020204030204" pitchFamily="34" charset="0"/>
                          <a:cs typeface="Arial" panose="020B0604020202020204" pitchFamily="34" charset="0"/>
                        </a:rPr>
                        <a:t>.</a:t>
                      </a: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526932">
                <a:tc>
                  <a:txBody>
                    <a:bodyPr/>
                    <a:lstStyle/>
                    <a:p>
                      <a:pPr marL="13970">
                        <a:lnSpc>
                          <a:spcPts val="1215"/>
                        </a:lnSpc>
                        <a:spcAft>
                          <a:spcPts val="0"/>
                        </a:spcAft>
                      </a:pPr>
                      <a:r>
                        <a:rPr lang="ru-RU" sz="1100" b="1" spc="-10" dirty="0" err="1">
                          <a:effectLst/>
                          <a:latin typeface="Arial" panose="020B0604020202020204" pitchFamily="34" charset="0"/>
                          <a:ea typeface="Arial" panose="020B0604020202020204" pitchFamily="34" charset="0"/>
                        </a:rPr>
                        <a:t>Серуен</a:t>
                      </a:r>
                      <a:endParaRPr lang="ru-RU" sz="1100" dirty="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kk-KZ" sz="1100" dirty="0" smtClean="0">
                          <a:effectLst/>
                          <a:latin typeface="Arial" panose="020B0604020202020204" pitchFamily="34" charset="0"/>
                          <a:ea typeface="Calibri" panose="020F0502020204030204" pitchFamily="34" charset="0"/>
                          <a:cs typeface="Arial" panose="020B0604020202020204" pitchFamily="34" charset="0"/>
                        </a:rPr>
                        <a:t>Ауа-райы құбылыстарын және табиғи объектілерді бақылау (</a:t>
                      </a:r>
                      <a:r>
                        <a:rPr lang="kk-KZ" sz="1100" b="1" dirty="0" smtClean="0">
                          <a:effectLst/>
                          <a:latin typeface="Arial" panose="020B0604020202020204" pitchFamily="34" charset="0"/>
                          <a:ea typeface="Calibri" panose="020F0502020204030204" pitchFamily="34" charset="0"/>
                          <a:cs typeface="Arial" panose="020B0604020202020204" pitchFamily="34" charset="0"/>
                        </a:rPr>
                        <a:t>қоршаған ортамен  таныстыру</a:t>
                      </a:r>
                      <a:r>
                        <a:rPr lang="kk-KZ" sz="1100" dirty="0" smtClean="0">
                          <a:effectLst/>
                          <a:latin typeface="Arial" panose="020B0604020202020204" pitchFamily="34" charset="0"/>
                          <a:ea typeface="Calibri" panose="020F0502020204030204" pitchFamily="34" charset="0"/>
                          <a:cs typeface="Arial" panose="020B0604020202020204" pitchFamily="34" charset="0"/>
                        </a:rPr>
                        <a:t>, танымдық және зерттеу іс-әрекеті), әңгімелесу (</a:t>
                      </a:r>
                      <a:r>
                        <a:rPr lang="kk-KZ" sz="1100" b="1" dirty="0" smtClean="0">
                          <a:effectLst/>
                          <a:latin typeface="Arial" panose="020B0604020202020204" pitchFamily="34" charset="0"/>
                          <a:ea typeface="Calibri" panose="020F0502020204030204" pitchFamily="34" charset="0"/>
                          <a:cs typeface="Arial" panose="020B0604020202020204" pitchFamily="34" charset="0"/>
                        </a:rPr>
                        <a:t>сөйлеуді дамыт</a:t>
                      </a:r>
                      <a:r>
                        <a:rPr lang="kk-KZ" sz="1100" dirty="0" smtClean="0">
                          <a:effectLst/>
                          <a:latin typeface="Arial" panose="020B0604020202020204" pitchFamily="34" charset="0"/>
                          <a:ea typeface="Calibri" panose="020F0502020204030204" pitchFamily="34" charset="0"/>
                          <a:cs typeface="Arial" panose="020B0604020202020204" pitchFamily="34" charset="0"/>
                        </a:rPr>
                        <a:t>у), ересектер ұйымдастырған  спорттық, қимылды және ұлттық ойындар (</a:t>
                      </a:r>
                      <a:r>
                        <a:rPr lang="kk-KZ" sz="1100" b="1" dirty="0" smtClean="0">
                          <a:effectLst/>
                          <a:latin typeface="Arial" panose="020B0604020202020204" pitchFamily="34" charset="0"/>
                          <a:ea typeface="Calibri" panose="020F0502020204030204" pitchFamily="34" charset="0"/>
                          <a:cs typeface="Arial" panose="020B0604020202020204" pitchFamily="34" charset="0"/>
                        </a:rPr>
                        <a:t>дене белсенділігі), </a:t>
                      </a:r>
                      <a:r>
                        <a:rPr lang="kk-KZ" sz="1100" dirty="0" smtClean="0">
                          <a:effectLst/>
                          <a:latin typeface="Arial" panose="020B0604020202020204" pitchFamily="34" charset="0"/>
                          <a:ea typeface="Calibri" panose="020F0502020204030204" pitchFamily="34" charset="0"/>
                          <a:cs typeface="Arial" panose="020B0604020202020204" pitchFamily="34" charset="0"/>
                        </a:rPr>
                        <a:t>еңбек  әрекеті. </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351287">
                <a:tc>
                  <a:txBody>
                    <a:bodyPr/>
                    <a:lstStyle/>
                    <a:p>
                      <a:pPr marL="13970">
                        <a:lnSpc>
                          <a:spcPts val="1220"/>
                        </a:lnSpc>
                        <a:spcAft>
                          <a:spcPts val="0"/>
                        </a:spcAft>
                      </a:pPr>
                      <a:r>
                        <a:rPr lang="ru-RU" sz="1100" b="1" spc="-10" dirty="0" err="1">
                          <a:effectLst/>
                          <a:latin typeface="Arial" panose="020B0604020202020204" pitchFamily="34" charset="0"/>
                          <a:ea typeface="Arial" panose="020B0604020202020204" pitchFamily="34" charset="0"/>
                        </a:rPr>
                        <a:t>Серуеннен</a:t>
                      </a:r>
                      <a:r>
                        <a:rPr lang="ru-RU" sz="1100" b="1" spc="-10" dirty="0">
                          <a:effectLst/>
                          <a:latin typeface="Arial" panose="020B0604020202020204" pitchFamily="34" charset="0"/>
                          <a:ea typeface="Arial" panose="020B0604020202020204" pitchFamily="34" charset="0"/>
                        </a:rPr>
                        <a:t> оралу</a:t>
                      </a:r>
                      <a:endParaRPr lang="ru-RU" sz="1100" dirty="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kk-KZ" sz="1100" dirty="0" smtClean="0">
                          <a:effectLst/>
                          <a:latin typeface="Arial" panose="020B0604020202020204" pitchFamily="34" charset="0"/>
                          <a:ea typeface="Calibri" panose="020F0502020204030204" pitchFamily="34" charset="0"/>
                          <a:cs typeface="Arial" panose="020B0604020202020204" pitchFamily="34" charset="0"/>
                        </a:rPr>
                        <a:t>Балалардың реттілікпен шешінуі, жұмбақтар шешу,  өлеңдер, әндер жаңылтпаштар, санамақтар  және т.б. жаттау (көркем</a:t>
                      </a:r>
                      <a:r>
                        <a:rPr lang="kk-KZ" sz="1100" baseline="0" dirty="0" smtClean="0">
                          <a:effectLst/>
                          <a:latin typeface="Arial" panose="020B0604020202020204" pitchFamily="34" charset="0"/>
                          <a:ea typeface="Calibri" panose="020F0502020204030204" pitchFamily="34" charset="0"/>
                          <a:cs typeface="Arial" panose="020B0604020202020204" pitchFamily="34" charset="0"/>
                        </a:rPr>
                        <a:t> </a:t>
                      </a:r>
                      <a:r>
                        <a:rPr lang="kk-KZ" sz="1100" dirty="0" smtClean="0">
                          <a:effectLst/>
                          <a:latin typeface="Arial" panose="020B0604020202020204" pitchFamily="34" charset="0"/>
                          <a:ea typeface="Calibri" panose="020F0502020204030204" pitchFamily="34" charset="0"/>
                          <a:cs typeface="Arial" panose="020B0604020202020204" pitchFamily="34" charset="0"/>
                        </a:rPr>
                        <a:t>әрекет, дербес</a:t>
                      </a:r>
                      <a:r>
                        <a:rPr lang="kk-KZ" sz="1100" baseline="0" dirty="0" smtClean="0">
                          <a:effectLst/>
                          <a:latin typeface="Arial" panose="020B0604020202020204" pitchFamily="34" charset="0"/>
                          <a:ea typeface="Calibri" panose="020F0502020204030204" pitchFamily="34" charset="0"/>
                          <a:cs typeface="Arial" panose="020B0604020202020204" pitchFamily="34" charset="0"/>
                        </a:rPr>
                        <a:t> </a:t>
                      </a:r>
                      <a:r>
                        <a:rPr lang="kk-KZ" sz="1100" dirty="0" smtClean="0">
                          <a:effectLst/>
                          <a:latin typeface="Arial" panose="020B0604020202020204" pitchFamily="34" charset="0"/>
                          <a:ea typeface="Calibri" panose="020F0502020204030204" pitchFamily="34" charset="0"/>
                          <a:cs typeface="Arial" panose="020B0604020202020204" pitchFamily="34" charset="0"/>
                        </a:rPr>
                        <a:t>ойын әрекеті). </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1080285">
                <a:tc>
                  <a:txBody>
                    <a:bodyPr/>
                    <a:lstStyle/>
                    <a:p>
                      <a:pPr marL="13970">
                        <a:lnSpc>
                          <a:spcPts val="1220"/>
                        </a:lnSpc>
                        <a:spcAft>
                          <a:spcPts val="0"/>
                        </a:spcAft>
                      </a:pPr>
                      <a:r>
                        <a:rPr lang="ru-RU" sz="1100" b="1" spc="-20">
                          <a:effectLst/>
                          <a:latin typeface="Arial" panose="020B0604020202020204" pitchFamily="34" charset="0"/>
                          <a:ea typeface="Arial" panose="020B0604020202020204" pitchFamily="34" charset="0"/>
                        </a:rPr>
                        <a:t>Түскі ас</a:t>
                      </a:r>
                      <a:endParaRPr lang="ru-RU" sz="110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Таңғы</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ас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алдында</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гигеналық</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шараларды</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орындау</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1"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мәдени-гигеналық</a:t>
                      </a:r>
                      <a:r>
                        <a:rPr kumimoji="0" lang="ru-RU" sz="1100" b="1"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1"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дағдылар</a:t>
                      </a:r>
                      <a:r>
                        <a:rPr kumimoji="0" lang="ru-RU" sz="1100" b="1"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1"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өзіне-өзі</a:t>
                      </a:r>
                      <a:r>
                        <a:rPr kumimoji="0" lang="ru-RU" sz="1100" b="1"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1"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қызмет</a:t>
                      </a:r>
                      <a:r>
                        <a:rPr kumimoji="0" lang="ru-RU" sz="1100" b="1"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1"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ету</a:t>
                      </a:r>
                      <a:r>
                        <a:rPr kumimoji="0" lang="ru-RU" sz="1100" b="1"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1"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еңбек</a:t>
                      </a:r>
                      <a:r>
                        <a:rPr kumimoji="0" lang="ru-RU" sz="1100" b="1"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1"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әрекеті</a:t>
                      </a:r>
                      <a:r>
                        <a:rPr kumimoji="0" lang="ru-RU" sz="1100" b="1"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Кезекшілердің</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жұмысы</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асхана</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құралдарын</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майлықтарды</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үстелге</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қою</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1"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Гигиеналық</a:t>
                      </a:r>
                      <a:r>
                        <a:rPr kumimoji="0" lang="ru-RU" sz="1100" b="1"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1"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шаралар</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қолды</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дұрыс</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жуу</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өз</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орамалының</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орнын</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білу</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қолды</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дұрыс</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сүрту</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орамалды</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ілу</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көркем</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сөз</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қолдану</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мысалы</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Сылдырлайды</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мөлдір</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су,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мөлдір</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суға</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қолыңды</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жу</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Тамақтану</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өз</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орнын</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білу</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дұрыс</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отыру</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асхана</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құралдарын</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дұрыс</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ұстай</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білу</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ұқыпты</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тамақтану</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сөйлеспеу</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алғыс</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r>
                        <a:rPr kumimoji="0" lang="ru-RU" sz="1100" b="0" i="0" u="none" strike="noStrike" kern="1200" cap="none" spc="0" normalizeH="0" baseline="0" noProof="0" dirty="0" err="1"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айту</a:t>
                      </a:r>
                      <a:r>
                        <a:rPr kumimoji="0" lang="ru-RU" sz="1100" b="0" i="0" u="none" strike="noStrike" kern="1200" cap="none" spc="0" normalizeH="0" baseline="0" noProof="0" dirty="0" smtClean="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 </a:t>
                      </a: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186196">
                <a:tc>
                  <a:txBody>
                    <a:bodyPr/>
                    <a:lstStyle/>
                    <a:p>
                      <a:pPr marL="13970">
                        <a:lnSpc>
                          <a:spcPts val="1225"/>
                        </a:lnSpc>
                        <a:spcAft>
                          <a:spcPts val="0"/>
                        </a:spcAft>
                      </a:pPr>
                      <a:r>
                        <a:rPr lang="ru-RU" sz="1100" b="1" spc="-25">
                          <a:effectLst/>
                          <a:latin typeface="Arial" panose="020B0604020202020204" pitchFamily="34" charset="0"/>
                          <a:ea typeface="Arial" panose="020B0604020202020204" pitchFamily="34" charset="0"/>
                        </a:rPr>
                        <a:t>Күндізгі ұйқы</a:t>
                      </a:r>
                      <a:endParaRPr lang="ru-RU" sz="110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kk-KZ" sz="1100" dirty="0" smtClean="0">
                          <a:effectLst/>
                          <a:latin typeface="Arial" panose="020B0604020202020204" pitchFamily="34" charset="0"/>
                          <a:ea typeface="Calibri" panose="020F0502020204030204" pitchFamily="34" charset="0"/>
                          <a:cs typeface="Arial" panose="020B0604020202020204" pitchFamily="34" charset="0"/>
                        </a:rPr>
                        <a:t>Балалардың  тыныш ұйықтауы үшін жайы жағдай жасау (баяу музыка тыңдау). Кітап, журналдар оқып беру </a:t>
                      </a:r>
                      <a:r>
                        <a:rPr lang="kk-KZ" sz="1100" b="1" dirty="0" smtClean="0">
                          <a:effectLst/>
                          <a:latin typeface="Arial" panose="020B0604020202020204" pitchFamily="34" charset="0"/>
                          <a:ea typeface="Calibri" panose="020F0502020204030204" pitchFamily="34" charset="0"/>
                          <a:cs typeface="Arial" panose="020B0604020202020204" pitchFamily="34" charset="0"/>
                        </a:rPr>
                        <a:t>(көркем әрекет)</a:t>
                      </a:r>
                      <a:endParaRPr lang="ru-RU" sz="1100" b="1" dirty="0">
                        <a:effectLst/>
                        <a:latin typeface="Arial" panose="020B0604020202020204" pitchFamily="34" charset="0"/>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64523">
                <a:tc>
                  <a:txBody>
                    <a:bodyPr/>
                    <a:lstStyle/>
                    <a:p>
                      <a:pPr marL="13970">
                        <a:spcBef>
                          <a:spcPts val="125"/>
                        </a:spcBef>
                        <a:spcAft>
                          <a:spcPts val="0"/>
                        </a:spcAft>
                      </a:pPr>
                      <a:r>
                        <a:rPr lang="ru-RU" sz="1100" b="1" spc="-10" dirty="0" err="1">
                          <a:effectLst/>
                          <a:latin typeface="Arial" panose="020B0604020202020204" pitchFamily="34" charset="0"/>
                          <a:ea typeface="Arial" panose="020B0604020202020204" pitchFamily="34" charset="0"/>
                        </a:rPr>
                        <a:t>Біртіндеп</a:t>
                      </a:r>
                      <a:r>
                        <a:rPr lang="ru-RU" sz="1100" b="1" spc="-10" dirty="0">
                          <a:effectLst/>
                          <a:latin typeface="Arial" panose="020B0604020202020204" pitchFamily="34" charset="0"/>
                          <a:ea typeface="Arial" panose="020B0604020202020204" pitchFamily="34" charset="0"/>
                        </a:rPr>
                        <a:t> </a:t>
                      </a:r>
                      <a:r>
                        <a:rPr lang="ru-RU" sz="1100" b="1" spc="-10" dirty="0" err="1">
                          <a:effectLst/>
                          <a:latin typeface="Arial" panose="020B0604020202020204" pitchFamily="34" charset="0"/>
                          <a:ea typeface="Arial" panose="020B0604020202020204" pitchFamily="34" charset="0"/>
                        </a:rPr>
                        <a:t>ұйқыдан</a:t>
                      </a:r>
                      <a:r>
                        <a:rPr lang="ru-RU" sz="1100" b="1" spc="-10" dirty="0">
                          <a:effectLst/>
                          <a:latin typeface="Arial" panose="020B0604020202020204" pitchFamily="34" charset="0"/>
                          <a:ea typeface="Arial" panose="020B0604020202020204" pitchFamily="34" charset="0"/>
                        </a:rPr>
                        <a:t> </a:t>
                      </a:r>
                      <a:r>
                        <a:rPr lang="ru-RU" sz="1100" b="1" spc="-10" dirty="0" err="1">
                          <a:effectLst/>
                          <a:latin typeface="Arial" panose="020B0604020202020204" pitchFamily="34" charset="0"/>
                          <a:ea typeface="Arial" panose="020B0604020202020204" pitchFamily="34" charset="0"/>
                        </a:rPr>
                        <a:t>ояту</a:t>
                      </a:r>
                      <a:r>
                        <a:rPr lang="ru-RU" sz="1100" b="1" spc="-10" dirty="0">
                          <a:effectLst/>
                          <a:latin typeface="Arial" panose="020B0604020202020204" pitchFamily="34" charset="0"/>
                          <a:ea typeface="Arial" panose="020B0604020202020204" pitchFamily="34" charset="0"/>
                        </a:rPr>
                        <a:t>,</a:t>
                      </a:r>
                      <a:endParaRPr lang="ru-RU" sz="1100" dirty="0">
                        <a:effectLst/>
                        <a:latin typeface="Arial" panose="020B0604020202020204" pitchFamily="34" charset="0"/>
                        <a:ea typeface="Arial" panose="020B0604020202020204" pitchFamily="34" charset="0"/>
                      </a:endParaRPr>
                    </a:p>
                    <a:p>
                      <a:pPr marL="13970">
                        <a:spcBef>
                          <a:spcPts val="125"/>
                        </a:spcBef>
                        <a:spcAft>
                          <a:spcPts val="0"/>
                        </a:spcAft>
                      </a:pPr>
                      <a:r>
                        <a:rPr lang="ru-RU" sz="1100" b="1" spc="-10" dirty="0" err="1">
                          <a:effectLst/>
                          <a:latin typeface="Arial" panose="020B0604020202020204" pitchFamily="34" charset="0"/>
                          <a:ea typeface="Arial" panose="020B0604020202020204" pitchFamily="34" charset="0"/>
                        </a:rPr>
                        <a:t>сауықтыру</a:t>
                      </a:r>
                      <a:r>
                        <a:rPr lang="ru-RU" sz="1100" b="1" spc="-10" dirty="0">
                          <a:effectLst/>
                          <a:latin typeface="Arial" panose="020B0604020202020204" pitchFamily="34" charset="0"/>
                          <a:ea typeface="Arial" panose="020B0604020202020204" pitchFamily="34" charset="0"/>
                        </a:rPr>
                        <a:t> </a:t>
                      </a:r>
                      <a:r>
                        <a:rPr lang="ru-RU" sz="1100" b="1" spc="-10" dirty="0" err="1">
                          <a:effectLst/>
                          <a:latin typeface="Arial" panose="020B0604020202020204" pitchFamily="34" charset="0"/>
                          <a:ea typeface="Arial" panose="020B0604020202020204" pitchFamily="34" charset="0"/>
                        </a:rPr>
                        <a:t>шаралары</a:t>
                      </a:r>
                      <a:endParaRPr lang="ru-RU" sz="1100" dirty="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kk-KZ" sz="1100" dirty="0" smtClean="0">
                          <a:effectLst/>
                          <a:latin typeface="Arial" panose="020B0604020202020204" pitchFamily="34" charset="0"/>
                          <a:ea typeface="Calibri" panose="020F0502020204030204" pitchFamily="34" charset="0"/>
                          <a:cs typeface="Arial" panose="020B0604020202020204" pitchFamily="34" charset="0"/>
                        </a:rPr>
                        <a:t>Түскі ұйқыдан кейінгі сауықтыру шаралары (дене жаттығулары), ауа, су емшаралары, жалпақ табандылықты  болдырмау үшін түйіршікті және жұмсақ  жолақшалармен жүру  (дене белсенділігі). </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351287">
                <a:tc>
                  <a:txBody>
                    <a:bodyPr/>
                    <a:lstStyle/>
                    <a:p>
                      <a:pPr marL="13970">
                        <a:lnSpc>
                          <a:spcPts val="1225"/>
                        </a:lnSpc>
                        <a:spcAft>
                          <a:spcPts val="0"/>
                        </a:spcAft>
                      </a:pPr>
                      <a:r>
                        <a:rPr lang="ru-RU" sz="1100" b="1" spc="-10" dirty="0" err="1">
                          <a:effectLst/>
                          <a:latin typeface="Arial" panose="020B0604020202020204" pitchFamily="34" charset="0"/>
                          <a:ea typeface="Arial" panose="020B0604020202020204" pitchFamily="34" charset="0"/>
                        </a:rPr>
                        <a:t>Бесін</a:t>
                      </a:r>
                      <a:r>
                        <a:rPr lang="ru-RU" sz="1100" b="1" spc="-10" dirty="0">
                          <a:effectLst/>
                          <a:latin typeface="Arial" panose="020B0604020202020204" pitchFamily="34" charset="0"/>
                          <a:ea typeface="Arial" panose="020B0604020202020204" pitchFamily="34" charset="0"/>
                        </a:rPr>
                        <a:t> ас</a:t>
                      </a:r>
                      <a:endParaRPr lang="ru-RU" sz="1100" dirty="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kk-KZ" sz="1100" dirty="0" smtClean="0">
                          <a:effectLst/>
                          <a:latin typeface="Arial" panose="020B0604020202020204" pitchFamily="34" charset="0"/>
                          <a:ea typeface="Calibri" panose="020F0502020204030204" pitchFamily="34" charset="0"/>
                          <a:cs typeface="Arial" panose="020B0604020202020204" pitchFamily="34" charset="0"/>
                        </a:rPr>
                        <a:t>Гигеналық шараларды орындау  </a:t>
                      </a:r>
                      <a:r>
                        <a:rPr lang="kk-KZ" sz="1100" b="1" dirty="0" smtClean="0">
                          <a:effectLst/>
                          <a:latin typeface="Arial" panose="020B0604020202020204" pitchFamily="34" charset="0"/>
                          <a:ea typeface="Calibri" panose="020F0502020204030204" pitchFamily="34" charset="0"/>
                          <a:cs typeface="Arial" panose="020B0604020202020204" pitchFamily="34" charset="0"/>
                        </a:rPr>
                        <a:t>(мәдени-гигиеналық  дағдылар</a:t>
                      </a:r>
                      <a:r>
                        <a:rPr lang="kk-KZ" sz="1100" dirty="0" smtClean="0">
                          <a:effectLst/>
                          <a:latin typeface="Arial" panose="020B0604020202020204" pitchFamily="34" charset="0"/>
                          <a:ea typeface="Calibri" panose="020F0502020204030204" pitchFamily="34" charset="0"/>
                          <a:cs typeface="Arial" panose="020B0604020202020204" pitchFamily="34" charset="0"/>
                        </a:rPr>
                        <a:t>).  Балалардың назарын тағамға аудару, мәдениетті</a:t>
                      </a:r>
                      <a:r>
                        <a:rPr lang="kk-KZ" sz="1100" baseline="0" dirty="0" smtClean="0">
                          <a:effectLst/>
                          <a:latin typeface="Arial" panose="020B0604020202020204" pitchFamily="34" charset="0"/>
                          <a:ea typeface="Calibri" panose="020F0502020204030204" pitchFamily="34" charset="0"/>
                          <a:cs typeface="Arial" panose="020B0604020202020204" pitchFamily="34" charset="0"/>
                        </a:rPr>
                        <a:t> </a:t>
                      </a:r>
                      <a:r>
                        <a:rPr lang="kk-KZ" sz="1100" dirty="0" smtClean="0">
                          <a:effectLst/>
                          <a:latin typeface="Arial" panose="020B0604020202020204" pitchFamily="34" charset="0"/>
                          <a:ea typeface="Calibri" panose="020F0502020204030204" pitchFamily="34" charset="0"/>
                          <a:cs typeface="Arial" panose="020B0604020202020204" pitchFamily="34" charset="0"/>
                        </a:rPr>
                        <a:t>тамақтануға баулу  (</a:t>
                      </a:r>
                      <a:r>
                        <a:rPr lang="kk-KZ" sz="1100" b="1" dirty="0" smtClean="0">
                          <a:effectLst/>
                          <a:latin typeface="Arial" panose="020B0604020202020204" pitchFamily="34" charset="0"/>
                          <a:ea typeface="Calibri" panose="020F0502020204030204" pitchFamily="34" charset="0"/>
                          <a:cs typeface="Arial" panose="020B0604020202020204" pitchFamily="34" charset="0"/>
                        </a:rPr>
                        <a:t>сөйлеуді дамыту). </a:t>
                      </a:r>
                      <a:endParaRPr lang="ru-RU" sz="1100" b="1" dirty="0">
                        <a:effectLst/>
                        <a:latin typeface="Arial" panose="020B0604020202020204" pitchFamily="34" charset="0"/>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526932">
                <a:tc>
                  <a:txBody>
                    <a:bodyPr/>
                    <a:lstStyle/>
                    <a:p>
                      <a:pPr marL="13970">
                        <a:lnSpc>
                          <a:spcPts val="1225"/>
                        </a:lnSpc>
                        <a:spcAft>
                          <a:spcPts val="0"/>
                        </a:spcAft>
                      </a:pPr>
                      <a:r>
                        <a:rPr lang="ru-RU" sz="1100" b="1" spc="-10" dirty="0">
                          <a:effectLst/>
                          <a:latin typeface="Arial" panose="020B0604020202020204" pitchFamily="34" charset="0"/>
                          <a:ea typeface="Arial" panose="020B0604020202020204" pitchFamily="34" charset="0"/>
                        </a:rPr>
                        <a:t>Балалардың </a:t>
                      </a:r>
                      <a:r>
                        <a:rPr lang="kk-KZ" sz="1100" b="1" spc="-10" dirty="0">
                          <a:effectLst/>
                          <a:latin typeface="Arial" panose="020B0604020202020204" pitchFamily="34" charset="0"/>
                          <a:ea typeface="Arial" panose="020B0604020202020204" pitchFamily="34" charset="0"/>
                        </a:rPr>
                        <a:t>дербес </a:t>
                      </a:r>
                      <a:r>
                        <a:rPr lang="ru-RU" sz="1100" b="1" spc="-10" dirty="0" err="1">
                          <a:effectLst/>
                          <a:latin typeface="Arial" panose="020B0604020202020204" pitchFamily="34" charset="0"/>
                          <a:ea typeface="Arial" panose="020B0604020202020204" pitchFamily="34" charset="0"/>
                        </a:rPr>
                        <a:t>іс-әрекеті</a:t>
                      </a:r>
                      <a:r>
                        <a:rPr lang="ru-RU" sz="1100" b="1" spc="-10" dirty="0">
                          <a:effectLst/>
                          <a:latin typeface="Arial" panose="020B0604020202020204" pitchFamily="34" charset="0"/>
                          <a:ea typeface="Arial" panose="020B0604020202020204" pitchFamily="34" charset="0"/>
                        </a:rPr>
                        <a:t>  </a:t>
                      </a:r>
                      <a:endParaRPr lang="ru-RU" sz="1100" dirty="0">
                        <a:effectLst/>
                        <a:latin typeface="Arial" panose="020B0604020202020204" pitchFamily="34" charset="0"/>
                        <a:ea typeface="Arial" panose="020B0604020202020204" pitchFamily="34" charset="0"/>
                      </a:endParaRPr>
                    </a:p>
                    <a:p>
                      <a:pPr marL="13970">
                        <a:spcBef>
                          <a:spcPts val="130"/>
                        </a:spcBef>
                        <a:spcAft>
                          <a:spcPts val="0"/>
                        </a:spcAft>
                      </a:pPr>
                      <a:r>
                        <a:rPr lang="ru-RU" sz="1100" b="1" dirty="0">
                          <a:effectLst/>
                          <a:latin typeface="Arial" panose="020B0604020202020204" pitchFamily="34" charset="0"/>
                          <a:ea typeface="Arial" panose="020B0604020202020204" pitchFamily="34" charset="0"/>
                        </a:rPr>
                        <a:t> </a:t>
                      </a:r>
                      <a:endParaRPr lang="ru-RU" sz="1100" dirty="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kk-KZ" sz="1100" dirty="0" smtClean="0">
                          <a:effectLst/>
                          <a:latin typeface="Arial" panose="020B0604020202020204" pitchFamily="34" charset="0"/>
                          <a:ea typeface="Calibri" panose="020F0502020204030204" pitchFamily="34" charset="0"/>
                          <a:cs typeface="Arial" panose="020B0604020202020204" pitchFamily="34" charset="0"/>
                        </a:rPr>
                        <a:t>Балалардың қызығушылықтары мен білім беру қажеттіліктерін ескере отырып, педагог күні бойы ұйымдастыратынн түрлі  балалар әрекеті </a:t>
                      </a:r>
                      <a:r>
                        <a:rPr lang="kk-KZ" sz="1100" b="1" dirty="0" smtClean="0">
                          <a:effectLst/>
                          <a:latin typeface="Arial" panose="020B0604020202020204" pitchFamily="34" charset="0"/>
                          <a:ea typeface="Calibri" panose="020F0502020204030204" pitchFamily="34" charset="0"/>
                          <a:cs typeface="Arial" panose="020B0604020202020204" pitchFamily="34" charset="0"/>
                        </a:rPr>
                        <a:t>(ойын , қимыл, танымдық, шығармашылық, зерттеу, эксперимент, еңбек, балалардың дербес  әрекеті, өзіне-өзі қызмет ету</a:t>
                      </a:r>
                      <a:r>
                        <a:rPr lang="kk-KZ" sz="1100" dirty="0" smtClean="0">
                          <a:effectLst/>
                          <a:latin typeface="Arial" panose="020B0604020202020204" pitchFamily="34" charset="0"/>
                          <a:ea typeface="Calibri" panose="020F0502020204030204" pitchFamily="34" charset="0"/>
                          <a:cs typeface="Arial" panose="020B0604020202020204" pitchFamily="34" charset="0"/>
                        </a:rPr>
                        <a:t>) түрінде іске асырылады.</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372389">
                <a:tc>
                  <a:txBody>
                    <a:bodyPr/>
                    <a:lstStyle/>
                    <a:p>
                      <a:pPr marL="13970">
                        <a:lnSpc>
                          <a:spcPts val="1230"/>
                        </a:lnSpc>
                        <a:spcAft>
                          <a:spcPts val="0"/>
                        </a:spcAft>
                      </a:pPr>
                      <a:r>
                        <a:rPr lang="ru-RU" sz="1100" b="1">
                          <a:effectLst/>
                          <a:latin typeface="Arial" panose="020B0604020202020204" pitchFamily="34" charset="0"/>
                          <a:ea typeface="Arial" panose="020B0604020202020204" pitchFamily="34" charset="0"/>
                        </a:rPr>
                        <a:t>Балалармен жеке жұмыс </a:t>
                      </a:r>
                      <a:endParaRPr lang="ru-RU" sz="1100">
                        <a:effectLst/>
                        <a:latin typeface="Arial" panose="020B0604020202020204" pitchFamily="34" charset="0"/>
                        <a:ea typeface="Arial" panose="020B0604020202020204" pitchFamily="34" charset="0"/>
                      </a:endParaRPr>
                    </a:p>
                    <a:p>
                      <a:pPr marL="13970">
                        <a:spcBef>
                          <a:spcPts val="125"/>
                        </a:spcBef>
                        <a:spcAft>
                          <a:spcPts val="0"/>
                        </a:spcAft>
                      </a:pPr>
                      <a:r>
                        <a:rPr lang="ru-RU" sz="1100" b="1">
                          <a:effectLst/>
                          <a:latin typeface="Arial" panose="020B0604020202020204" pitchFamily="34" charset="0"/>
                          <a:ea typeface="Arial" panose="020B0604020202020204" pitchFamily="34" charset="0"/>
                        </a:rPr>
                        <a:t> </a:t>
                      </a:r>
                      <a:endParaRPr lang="ru-RU" sz="110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kk-KZ" sz="1100" dirty="0" smtClean="0">
                          <a:effectLst/>
                          <a:latin typeface="Arial" panose="020B0604020202020204" pitchFamily="34" charset="0"/>
                          <a:ea typeface="Calibri" panose="020F0502020204030204" pitchFamily="34" charset="0"/>
                          <a:cs typeface="Arial" panose="020B0604020202020204" pitchFamily="34" charset="0"/>
                        </a:rPr>
                        <a:t>Балалармен  жеке жұмыс  Жеке картаға сәйкес: әңгімелесу, дидактикалық ойындар, сөйлеудің дыбыстық мәдениеті, байланыстырып сөйлеу,  Бейнелеу әрекеті арқылы  шығармашылық қабілеттерін дамыту және т.б.  </a:t>
                      </a:r>
                      <a:r>
                        <a:rPr lang="kk-KZ" sz="1100" b="1" dirty="0" smtClean="0">
                          <a:effectLst/>
                          <a:latin typeface="Arial" panose="020B0604020202020204" pitchFamily="34" charset="0"/>
                          <a:ea typeface="Calibri" panose="020F0502020204030204" pitchFamily="34" charset="0"/>
                          <a:cs typeface="Arial" panose="020B0604020202020204" pitchFamily="34" charset="0"/>
                        </a:rPr>
                        <a:t>(сөйлеуді дамыту, математика негіздері) </a:t>
                      </a:r>
                      <a:r>
                        <a:rPr lang="kk-KZ" sz="1100" dirty="0" smtClean="0">
                          <a:effectLst/>
                          <a:latin typeface="Arial" panose="020B0604020202020204" pitchFamily="34" charset="0"/>
                          <a:ea typeface="Calibri" panose="020F0502020204030204" pitchFamily="34" charset="0"/>
                          <a:cs typeface="Arial" panose="020B0604020202020204" pitchFamily="34" charset="0"/>
                        </a:rPr>
                        <a:t>өткізіледі.</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351287">
                <a:tc>
                  <a:txBody>
                    <a:bodyPr/>
                    <a:lstStyle/>
                    <a:p>
                      <a:pPr marL="13970">
                        <a:lnSpc>
                          <a:spcPts val="1230"/>
                        </a:lnSpc>
                        <a:spcAft>
                          <a:spcPts val="0"/>
                        </a:spcAft>
                      </a:pPr>
                      <a:r>
                        <a:rPr lang="ru-RU" sz="1100" b="1" spc="-10">
                          <a:effectLst/>
                          <a:latin typeface="Arial" panose="020B0604020202020204" pitchFamily="34" charset="0"/>
                          <a:ea typeface="Arial" panose="020B0604020202020204" pitchFamily="34" charset="0"/>
                        </a:rPr>
                        <a:t>Серуенге дайындық</a:t>
                      </a:r>
                      <a:endParaRPr lang="ru-RU" sz="110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1100" b="1" dirty="0" smtClean="0">
                          <a:effectLst/>
                          <a:latin typeface="Arial" panose="020B0604020202020204" pitchFamily="34" charset="0"/>
                          <a:ea typeface="Calibri" panose="020F0502020204030204" pitchFamily="34" charset="0"/>
                          <a:cs typeface="Arial" panose="020B0604020202020204" pitchFamily="34" charset="0"/>
                        </a:rPr>
                        <a:t>Серуенге қызығушылықты арттыру.  Балалардың реттілікпен киінуі,  серуенге шығу,  топтық ережелерді қайталау  (сөйлеуді дамыту, өзіне-өзі қызмет ету дағдылары, ірі және ұсақ моториканы дамыту) тақырыбына   жеке әңгімелер өткізу</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526932">
                <a:tc>
                  <a:txBody>
                    <a:bodyPr/>
                    <a:lstStyle/>
                    <a:p>
                      <a:pPr marL="13970">
                        <a:lnSpc>
                          <a:spcPts val="1230"/>
                        </a:lnSpc>
                        <a:spcAft>
                          <a:spcPts val="0"/>
                        </a:spcAft>
                        <a:tabLst>
                          <a:tab pos="923925" algn="l"/>
                        </a:tabLst>
                      </a:pPr>
                      <a:r>
                        <a:rPr lang="ru-RU" sz="1100" b="1" spc="-10">
                          <a:effectLst/>
                          <a:latin typeface="Arial" panose="020B0604020202020204" pitchFamily="34" charset="0"/>
                          <a:ea typeface="Arial" panose="020B0604020202020204" pitchFamily="34" charset="0"/>
                        </a:rPr>
                        <a:t>Серуен</a:t>
                      </a:r>
                      <a:endParaRPr lang="ru-RU" sz="110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kk-KZ" sz="1100" dirty="0" smtClean="0">
                          <a:effectLst/>
                          <a:latin typeface="Arial" panose="020B0604020202020204" pitchFamily="34" charset="0"/>
                          <a:ea typeface="Calibri" panose="020F0502020204030204" pitchFamily="34" charset="0"/>
                          <a:cs typeface="Arial" panose="020B0604020202020204" pitchFamily="34" charset="0"/>
                        </a:rPr>
                        <a:t>Ауа – райы  құбылыстары  мен  табиғат обьектілерін бақылау (</a:t>
                      </a:r>
                      <a:r>
                        <a:rPr lang="kk-KZ" sz="1100" b="1" dirty="0" smtClean="0">
                          <a:effectLst/>
                          <a:latin typeface="Arial" panose="020B0604020202020204" pitchFamily="34" charset="0"/>
                          <a:ea typeface="Calibri" panose="020F0502020204030204" pitchFamily="34" charset="0"/>
                          <a:cs typeface="Arial" panose="020B0604020202020204" pitchFamily="34" charset="0"/>
                        </a:rPr>
                        <a:t>қоршаған ортамен таныстыру,  бақылау,  зерттеу  іс-әреке</a:t>
                      </a:r>
                      <a:r>
                        <a:rPr lang="kk-KZ" sz="1100" dirty="0" smtClean="0">
                          <a:effectLst/>
                          <a:latin typeface="Arial" panose="020B0604020202020204" pitchFamily="34" charset="0"/>
                          <a:ea typeface="Calibri" panose="020F0502020204030204" pitchFamily="34" charset="0"/>
                          <a:cs typeface="Arial" panose="020B0604020202020204" pitchFamily="34" charset="0"/>
                        </a:rPr>
                        <a:t>ті), әңгімелесу (</a:t>
                      </a:r>
                      <a:r>
                        <a:rPr lang="kk-KZ" sz="1100" b="1" dirty="0" smtClean="0">
                          <a:effectLst/>
                          <a:latin typeface="Arial" panose="020B0604020202020204" pitchFamily="34" charset="0"/>
                          <a:ea typeface="Calibri" panose="020F0502020204030204" pitchFamily="34" charset="0"/>
                          <a:cs typeface="Arial" panose="020B0604020202020204" pitchFamily="34" charset="0"/>
                        </a:rPr>
                        <a:t>сөйлеуді дамыту), </a:t>
                      </a:r>
                      <a:r>
                        <a:rPr lang="kk-KZ" sz="1100" dirty="0" smtClean="0">
                          <a:effectLst/>
                          <a:latin typeface="Arial" panose="020B0604020202020204" pitchFamily="34" charset="0"/>
                          <a:ea typeface="Calibri" panose="020F0502020204030204" pitchFamily="34" charset="0"/>
                          <a:cs typeface="Arial" panose="020B0604020202020204" pitchFamily="34" charset="0"/>
                        </a:rPr>
                        <a:t>көркем сөз  (</a:t>
                      </a:r>
                      <a:r>
                        <a:rPr lang="kk-KZ" sz="1100" b="1" dirty="0" smtClean="0">
                          <a:effectLst/>
                          <a:latin typeface="Arial" panose="020B0604020202020204" pitchFamily="34" charset="0"/>
                          <a:ea typeface="Calibri" panose="020F0502020204030204" pitchFamily="34" charset="0"/>
                          <a:cs typeface="Arial" panose="020B0604020202020204" pitchFamily="34" charset="0"/>
                        </a:rPr>
                        <a:t>көркем әдебиет), ересектер ұйымдастырған  спорттық, қимылды және ұлттық ойындар (дене белсенділігі), еңбек  әрекеті. </a:t>
                      </a:r>
                      <a:endParaRPr lang="ru-RU" sz="1100" b="1" dirty="0">
                        <a:effectLst/>
                        <a:latin typeface="Arial" panose="020B0604020202020204" pitchFamily="34" charset="0"/>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186196">
                <a:tc>
                  <a:txBody>
                    <a:bodyPr/>
                    <a:lstStyle/>
                    <a:p>
                      <a:pPr marL="13970">
                        <a:lnSpc>
                          <a:spcPts val="1235"/>
                        </a:lnSpc>
                        <a:spcAft>
                          <a:spcPts val="0"/>
                        </a:spcAft>
                      </a:pPr>
                      <a:r>
                        <a:rPr lang="ru-RU" sz="1100" b="1" spc="-10">
                          <a:effectLst/>
                          <a:latin typeface="Arial" panose="020B0604020202020204" pitchFamily="34" charset="0"/>
                          <a:ea typeface="Arial" panose="020B0604020202020204" pitchFamily="34" charset="0"/>
                        </a:rPr>
                        <a:t>Серуеннен оралу</a:t>
                      </a:r>
                      <a:endParaRPr lang="ru-RU" sz="110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kk-KZ" sz="1100" b="1" dirty="0" smtClean="0">
                          <a:effectLst/>
                          <a:latin typeface="Arial" panose="020B0604020202020204" pitchFamily="34" charset="0"/>
                          <a:ea typeface="Calibri" panose="020F0502020204030204" pitchFamily="34" charset="0"/>
                          <a:cs typeface="Arial" panose="020B0604020202020204" pitchFamily="34" charset="0"/>
                        </a:rPr>
                        <a:t>Балалардың киімін ретімен шешу, </a:t>
                      </a:r>
                      <a:r>
                        <a:rPr lang="kk-KZ" sz="1100" b="0" dirty="0" smtClean="0">
                          <a:effectLst/>
                          <a:latin typeface="Arial" panose="020B0604020202020204" pitchFamily="34" charset="0"/>
                          <a:ea typeface="Calibri" panose="020F0502020204030204" pitchFamily="34" charset="0"/>
                          <a:cs typeface="Arial" panose="020B0604020202020204" pitchFamily="34" charset="0"/>
                        </a:rPr>
                        <a:t>дербес және ойын әрекеті</a:t>
                      </a:r>
                      <a:endParaRPr lang="ru-RU" sz="1100" b="0" dirty="0">
                        <a:effectLst/>
                        <a:latin typeface="Arial" panose="020B0604020202020204" pitchFamily="34" charset="0"/>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351287">
                <a:tc>
                  <a:txBody>
                    <a:bodyPr/>
                    <a:lstStyle/>
                    <a:p>
                      <a:pPr marL="13970">
                        <a:lnSpc>
                          <a:spcPts val="1235"/>
                        </a:lnSpc>
                        <a:spcAft>
                          <a:spcPts val="0"/>
                        </a:spcAft>
                      </a:pPr>
                      <a:r>
                        <a:rPr lang="ru-RU" sz="1100" b="1" spc="-20">
                          <a:effectLst/>
                          <a:latin typeface="Arial" panose="020B0604020202020204" pitchFamily="34" charset="0"/>
                          <a:ea typeface="Arial" panose="020B0604020202020204" pitchFamily="34" charset="0"/>
                        </a:rPr>
                        <a:t>Кешкі ас</a:t>
                      </a:r>
                      <a:endParaRPr lang="ru-RU" sz="110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spcAft>
                          <a:spcPts val="0"/>
                        </a:spcAft>
                      </a:pPr>
                      <a:r>
                        <a:rPr lang="kk-KZ" sz="1100" dirty="0" smtClean="0">
                          <a:effectLst/>
                          <a:latin typeface="Arial" panose="020B0604020202020204" pitchFamily="34" charset="0"/>
                          <a:ea typeface="Calibri" panose="020F0502020204030204" pitchFamily="34" charset="0"/>
                          <a:cs typeface="Arial" panose="020B0604020202020204" pitchFamily="34" charset="0"/>
                        </a:rPr>
                        <a:t>Гигеналық шараларды орындау  (</a:t>
                      </a:r>
                      <a:r>
                        <a:rPr lang="kk-KZ" sz="1100" b="1" dirty="0" smtClean="0">
                          <a:effectLst/>
                          <a:latin typeface="Arial" panose="020B0604020202020204" pitchFamily="34" charset="0"/>
                          <a:ea typeface="Calibri" panose="020F0502020204030204" pitchFamily="34" charset="0"/>
                          <a:cs typeface="Arial" panose="020B0604020202020204" pitchFamily="34" charset="0"/>
                        </a:rPr>
                        <a:t>мәдени-гигиеналық  дағдылар). </a:t>
                      </a:r>
                      <a:r>
                        <a:rPr lang="kk-KZ" sz="1100" dirty="0" smtClean="0">
                          <a:effectLst/>
                          <a:latin typeface="Arial" panose="020B0604020202020204" pitchFamily="34" charset="0"/>
                          <a:ea typeface="Calibri" panose="020F0502020204030204" pitchFamily="34" charset="0"/>
                          <a:cs typeface="Arial" panose="020B0604020202020204" pitchFamily="34" charset="0"/>
                        </a:rPr>
                        <a:t> Балалардың назарын тағамға аудару, тамақтану мәдениетіне баулу,   </a:t>
                      </a:r>
                      <a:r>
                        <a:rPr lang="kk-KZ" sz="1100" b="1" dirty="0" smtClean="0">
                          <a:effectLst/>
                          <a:latin typeface="Arial" panose="020B0604020202020204" pitchFamily="34" charset="0"/>
                          <a:ea typeface="Calibri" panose="020F0502020204030204" pitchFamily="34" charset="0"/>
                          <a:cs typeface="Arial" panose="020B0604020202020204" pitchFamily="34" charset="0"/>
                        </a:rPr>
                        <a:t>(сөйлеуді дамыту, коммуникативтік  әрекет). </a:t>
                      </a:r>
                      <a:endParaRPr lang="ru-RU" sz="1100" b="1" dirty="0">
                        <a:effectLst/>
                        <a:latin typeface="Arial" panose="020B0604020202020204" pitchFamily="34" charset="0"/>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364523">
                <a:tc>
                  <a:txBody>
                    <a:bodyPr/>
                    <a:lstStyle/>
                    <a:p>
                      <a:pPr marL="13970">
                        <a:lnSpc>
                          <a:spcPts val="1235"/>
                        </a:lnSpc>
                        <a:spcAft>
                          <a:spcPts val="0"/>
                        </a:spcAft>
                      </a:pPr>
                      <a:r>
                        <a:rPr lang="ru-RU" sz="1100" b="1" spc="-10">
                          <a:effectLst/>
                          <a:latin typeface="Arial" panose="020B0604020202020204" pitchFamily="34" charset="0"/>
                          <a:ea typeface="Arial" panose="020B0604020202020204" pitchFamily="34" charset="0"/>
                        </a:rPr>
                        <a:t>Балалардың дербес іс-әрекеті  </a:t>
                      </a:r>
                      <a:endParaRPr lang="ru-RU" sz="1100">
                        <a:effectLst/>
                        <a:latin typeface="Arial" panose="020B0604020202020204" pitchFamily="34" charset="0"/>
                        <a:ea typeface="Arial" panose="020B0604020202020204" pitchFamily="34" charset="0"/>
                      </a:endParaRPr>
                    </a:p>
                    <a:p>
                      <a:pPr marL="13970">
                        <a:spcBef>
                          <a:spcPts val="125"/>
                        </a:spcBef>
                        <a:spcAft>
                          <a:spcPts val="0"/>
                        </a:spcAft>
                      </a:pPr>
                      <a:r>
                        <a:rPr lang="ru-RU" sz="1100" b="1">
                          <a:effectLst/>
                          <a:latin typeface="Arial" panose="020B0604020202020204" pitchFamily="34" charset="0"/>
                          <a:ea typeface="Arial" panose="020B0604020202020204" pitchFamily="34" charset="0"/>
                        </a:rPr>
                        <a:t> </a:t>
                      </a:r>
                      <a:endParaRPr lang="ru-RU" sz="110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kk-KZ" sz="1100" dirty="0" smtClean="0">
                          <a:effectLst/>
                          <a:latin typeface="Arial" panose="020B0604020202020204" pitchFamily="34" charset="0"/>
                          <a:ea typeface="Calibri" panose="020F0502020204030204" pitchFamily="34" charset="0"/>
                          <a:cs typeface="Arial" panose="020B0604020202020204" pitchFamily="34" charset="0"/>
                        </a:rPr>
                        <a:t>Түрлі балалар әрекетінде </a:t>
                      </a:r>
                      <a:r>
                        <a:rPr lang="kk-KZ" sz="1100" b="1" dirty="0" smtClean="0">
                          <a:effectLst/>
                          <a:latin typeface="Arial" panose="020B0604020202020204" pitchFamily="34" charset="0"/>
                          <a:ea typeface="Calibri" panose="020F0502020204030204" pitchFamily="34" charset="0"/>
                          <a:cs typeface="Arial" panose="020B0604020202020204" pitchFamily="34" charset="0"/>
                        </a:rPr>
                        <a:t>(ойын, қимылдық, танымдық, шығармашылық, зерттеу ,эксперимент,  еңбек,  балалардың дербес әрекеті, өзіне-өзі қызмет ету </a:t>
                      </a:r>
                      <a:r>
                        <a:rPr lang="kk-KZ" sz="1100" dirty="0" smtClean="0">
                          <a:effectLst/>
                          <a:latin typeface="Arial" panose="020B0604020202020204" pitchFamily="34" charset="0"/>
                          <a:ea typeface="Calibri" panose="020F0502020204030204" pitchFamily="34" charset="0"/>
                          <a:cs typeface="Arial" panose="020B0604020202020204" pitchFamily="34" charset="0"/>
                        </a:rPr>
                        <a:t>) іске асырылады</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424122">
                <a:tc>
                  <a:txBody>
                    <a:bodyPr/>
                    <a:lstStyle/>
                    <a:p>
                      <a:pPr marL="13970">
                        <a:lnSpc>
                          <a:spcPts val="1235"/>
                        </a:lnSpc>
                        <a:spcAft>
                          <a:spcPts val="0"/>
                        </a:spcAft>
                      </a:pPr>
                      <a:r>
                        <a:rPr lang="ru-RU" sz="1100" b="1" spc="-10" dirty="0">
                          <a:effectLst/>
                          <a:latin typeface="Arial" panose="020B0604020202020204" pitchFamily="34" charset="0"/>
                          <a:ea typeface="Arial" panose="020B0604020202020204" pitchFamily="34" charset="0"/>
                        </a:rPr>
                        <a:t>Балалардың </a:t>
                      </a:r>
                      <a:r>
                        <a:rPr lang="ru-RU" sz="1100" b="1" spc="-10" dirty="0" err="1">
                          <a:effectLst/>
                          <a:latin typeface="Arial" panose="020B0604020202020204" pitchFamily="34" charset="0"/>
                          <a:ea typeface="Arial" panose="020B0604020202020204" pitchFamily="34" charset="0"/>
                        </a:rPr>
                        <a:t>үйіне</a:t>
                      </a:r>
                      <a:r>
                        <a:rPr lang="ru-RU" sz="1100" b="1" spc="-10" dirty="0">
                          <a:effectLst/>
                          <a:latin typeface="Arial" panose="020B0604020202020204" pitchFamily="34" charset="0"/>
                          <a:ea typeface="Arial" panose="020B0604020202020204" pitchFamily="34" charset="0"/>
                        </a:rPr>
                        <a:t> </a:t>
                      </a:r>
                      <a:r>
                        <a:rPr lang="ru-RU" sz="1100" b="1" spc="-10" dirty="0" err="1">
                          <a:effectLst/>
                          <a:latin typeface="Arial" panose="020B0604020202020204" pitchFamily="34" charset="0"/>
                          <a:ea typeface="Arial" panose="020B0604020202020204" pitchFamily="34" charset="0"/>
                        </a:rPr>
                        <a:t>қайтуы</a:t>
                      </a:r>
                      <a:endParaRPr lang="ru-RU" sz="1100" dirty="0">
                        <a:effectLst/>
                        <a:latin typeface="Arial" panose="020B0604020202020204" pitchFamily="34" charset="0"/>
                        <a:ea typeface="Arial" panose="020B0604020202020204" pitchFamily="34"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kk-KZ" sz="1100" dirty="0" smtClean="0">
                          <a:effectLst/>
                          <a:latin typeface="Arial" panose="020B0604020202020204" pitchFamily="34" charset="0"/>
                          <a:ea typeface="Calibri" panose="020F0502020204030204" pitchFamily="34" charset="0"/>
                          <a:cs typeface="Arial" panose="020B0604020202020204" pitchFamily="34" charset="0"/>
                        </a:rPr>
                        <a:t>Балалардың жетістіктері туралы әңгімелесу,  ата-аналардың балаларды тәрбиелеу мен дамыту  бойынша сұрақтарына жауап беру, кеңес беру.</a:t>
                      </a:r>
                      <a:endParaRPr lang="ru-RU" sz="1100" dirty="0">
                        <a:effectLst/>
                        <a:latin typeface="Arial" panose="020B0604020202020204" pitchFamily="34" charset="0"/>
                        <a:ea typeface="Calibri" panose="020F0502020204030204" pitchFamily="34" charset="0"/>
                        <a:cs typeface="Arial" panose="020B0604020202020204" pitchFamily="34" charset="0"/>
                      </a:endParaRPr>
                    </a:p>
                  </a:txBody>
                  <a:tcPr marL="14079" marR="14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bl>
          </a:graphicData>
        </a:graphic>
      </p:graphicFrame>
    </p:spTree>
    <p:extLst>
      <p:ext uri="{BB962C8B-B14F-4D97-AF65-F5344CB8AC3E}">
        <p14:creationId xmlns:p14="http://schemas.microsoft.com/office/powerpoint/2010/main" val="68914304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рямоугольник 7"/>
          <p:cNvSpPr/>
          <p:nvPr/>
        </p:nvSpPr>
        <p:spPr>
          <a:xfrm>
            <a:off x="287077" y="274707"/>
            <a:ext cx="11639589" cy="707886"/>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ru-RU" sz="2000" b="1" i="0" u="none" strike="noStrike" kern="1200" cap="none" spc="0" normalizeH="0" baseline="0" noProof="0" dirty="0" smtClean="0">
                <a:ln>
                  <a:noFill/>
                </a:ln>
                <a:solidFill>
                  <a:prstClr val="black"/>
                </a:solidFill>
                <a:effectLst/>
                <a:uLnTx/>
                <a:uFillTx/>
                <a:latin typeface="Calibri Light"/>
                <a:ea typeface="+mn-ea"/>
                <a:cs typeface="+mn-cs"/>
              </a:rPr>
              <a:t>              БӨБЕК</a:t>
            </a:r>
            <a:r>
              <a:rPr kumimoji="0" lang="ru-RU" sz="2000" b="1" i="0" u="none" strike="noStrike" kern="1200" cap="none" spc="0" normalizeH="0" noProof="0" dirty="0" smtClean="0">
                <a:ln>
                  <a:noFill/>
                </a:ln>
                <a:solidFill>
                  <a:prstClr val="black"/>
                </a:solidFill>
                <a:effectLst/>
                <a:uLnTx/>
                <a:uFillTx/>
                <a:latin typeface="Calibri Light"/>
                <a:ea typeface="+mn-ea"/>
                <a:cs typeface="+mn-cs"/>
              </a:rPr>
              <a:t> ЖАСЫ БАЛАЛАРЫНА  АРНАЛҒАН МЕКТЕПКЕ ДЕЙІНГІ ТӘРБИЕ МЕН ОҚЫТУДЫҢ </a:t>
            </a:r>
          </a:p>
          <a:p>
            <a:pPr marL="0" marR="0" lvl="0" indent="0" algn="l" defTabSz="914400" rtl="0" eaLnBrk="1" fontAlgn="auto" latinLnBrk="0" hangingPunct="1">
              <a:lnSpc>
                <a:spcPct val="100000"/>
              </a:lnSpc>
              <a:spcBef>
                <a:spcPts val="0"/>
              </a:spcBef>
              <a:spcAft>
                <a:spcPts val="0"/>
              </a:spcAft>
              <a:buClrTx/>
              <a:buSzTx/>
              <a:buFontTx/>
              <a:buNone/>
              <a:tabLst/>
              <a:defRPr/>
            </a:pPr>
            <a:r>
              <a:rPr lang="ru-RU" sz="2000" b="1" dirty="0">
                <a:solidFill>
                  <a:prstClr val="black"/>
                </a:solidFill>
                <a:latin typeface="Calibri Light"/>
              </a:rPr>
              <a:t> </a:t>
            </a:r>
            <a:r>
              <a:rPr lang="ru-RU" sz="2000" b="1" dirty="0" smtClean="0">
                <a:solidFill>
                  <a:prstClr val="black"/>
                </a:solidFill>
                <a:latin typeface="Calibri Light"/>
              </a:rPr>
              <a:t>                                                        </a:t>
            </a:r>
            <a:r>
              <a:rPr kumimoji="0" lang="ru-RU" sz="2000" b="1" i="0" u="none" strike="noStrike" kern="1200" cap="none" spc="0" normalizeH="0" noProof="0" dirty="0" smtClean="0">
                <a:ln>
                  <a:noFill/>
                </a:ln>
                <a:solidFill>
                  <a:prstClr val="black"/>
                </a:solidFill>
                <a:effectLst/>
                <a:uLnTx/>
                <a:uFillTx/>
                <a:latin typeface="Calibri Light"/>
                <a:ea typeface="+mn-ea"/>
                <a:cs typeface="+mn-cs"/>
              </a:rPr>
              <a:t>ҮЛГІЛІК ОҚУ ЖОСПАРЫНЫҢ ЖОБАСЫ</a:t>
            </a:r>
            <a:r>
              <a:rPr kumimoji="0" lang="ru-RU" sz="2000" b="1" i="0" u="none" strike="noStrike" kern="1200" cap="none" spc="0" normalizeH="0" baseline="0" noProof="0" dirty="0" smtClean="0">
                <a:ln>
                  <a:noFill/>
                </a:ln>
                <a:solidFill>
                  <a:prstClr val="black"/>
                </a:solidFill>
                <a:effectLst/>
                <a:uLnTx/>
                <a:uFillTx/>
                <a:latin typeface="Calibri Light"/>
                <a:ea typeface="+mn-ea"/>
                <a:cs typeface="+mn-cs"/>
              </a:rPr>
              <a:t> </a:t>
            </a:r>
            <a:endParaRPr kumimoji="0" lang="ru-RU" sz="2000" b="1" i="0" u="none" strike="noStrike" kern="1200" cap="none" spc="0" normalizeH="0" baseline="0" noProof="0" dirty="0">
              <a:ln>
                <a:noFill/>
              </a:ln>
              <a:solidFill>
                <a:prstClr val="black"/>
              </a:solidFill>
              <a:effectLst/>
              <a:uLnTx/>
              <a:uFillTx/>
              <a:latin typeface="Calibri Light"/>
              <a:ea typeface="+mn-ea"/>
              <a:cs typeface="+mn-cs"/>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916478456"/>
              </p:ext>
            </p:extLst>
          </p:nvPr>
        </p:nvGraphicFramePr>
        <p:xfrm>
          <a:off x="600979" y="982593"/>
          <a:ext cx="11164186" cy="5665593"/>
        </p:xfrm>
        <a:graphic>
          <a:graphicData uri="http://schemas.openxmlformats.org/drawingml/2006/table">
            <a:tbl>
              <a:tblPr firstRow="1" firstCol="1" bandRow="1"/>
              <a:tblGrid>
                <a:gridCol w="815264">
                  <a:extLst>
                    <a:ext uri="{9D8B030D-6E8A-4147-A177-3AD203B41FA5}">
                      <a16:colId xmlns:a16="http://schemas.microsoft.com/office/drawing/2014/main" xmlns="" val="20000"/>
                    </a:ext>
                  </a:extLst>
                </a:gridCol>
                <a:gridCol w="3498741">
                  <a:extLst>
                    <a:ext uri="{9D8B030D-6E8A-4147-A177-3AD203B41FA5}">
                      <a16:colId xmlns:a16="http://schemas.microsoft.com/office/drawing/2014/main" xmlns="" val="20001"/>
                    </a:ext>
                  </a:extLst>
                </a:gridCol>
                <a:gridCol w="2890264">
                  <a:extLst>
                    <a:ext uri="{9D8B030D-6E8A-4147-A177-3AD203B41FA5}">
                      <a16:colId xmlns:a16="http://schemas.microsoft.com/office/drawing/2014/main" xmlns="" val="20002"/>
                    </a:ext>
                  </a:extLst>
                </a:gridCol>
                <a:gridCol w="3959917">
                  <a:extLst>
                    <a:ext uri="{9D8B030D-6E8A-4147-A177-3AD203B41FA5}">
                      <a16:colId xmlns:a16="http://schemas.microsoft.com/office/drawing/2014/main" xmlns="" val="20003"/>
                    </a:ext>
                  </a:extLst>
                </a:gridCol>
              </a:tblGrid>
              <a:tr h="380039">
                <a:tc rowSpan="2">
                  <a:txBody>
                    <a:bodyPr/>
                    <a:lstStyle/>
                    <a:p>
                      <a:pPr marL="12700" algn="ctr">
                        <a:lnSpc>
                          <a:spcPct val="115000"/>
                        </a:lnSpc>
                        <a:spcAft>
                          <a:spcPts val="100"/>
                        </a:spcAft>
                      </a:pPr>
                      <a:endParaRPr lang="kk-KZ" sz="1400" dirty="0" smtClean="0">
                        <a:solidFill>
                          <a:srgbClr val="000000"/>
                        </a:solidFill>
                        <a:effectLst/>
                        <a:latin typeface="Times New Roman" panose="02020603050405020304" pitchFamily="18" charset="0"/>
                        <a:ea typeface="Times New Roman" panose="02020603050405020304" pitchFamily="18" charset="0"/>
                      </a:endParaRPr>
                    </a:p>
                    <a:p>
                      <a:pPr marL="12700" algn="ctr">
                        <a:lnSpc>
                          <a:spcPct val="115000"/>
                        </a:lnSpc>
                        <a:spcAft>
                          <a:spcPts val="100"/>
                        </a:spcAft>
                      </a:pPr>
                      <a:endParaRPr lang="kk-KZ" sz="1400" dirty="0" smtClean="0">
                        <a:solidFill>
                          <a:srgbClr val="000000"/>
                        </a:solidFill>
                        <a:effectLst/>
                        <a:latin typeface="Times New Roman" panose="02020603050405020304" pitchFamily="18" charset="0"/>
                        <a:ea typeface="Times New Roman" panose="02020603050405020304" pitchFamily="18" charset="0"/>
                      </a:endParaRPr>
                    </a:p>
                    <a:p>
                      <a:pPr marL="12700" algn="ctr">
                        <a:lnSpc>
                          <a:spcPct val="115000"/>
                        </a:lnSpc>
                        <a:spcAft>
                          <a:spcPts val="100"/>
                        </a:spcAft>
                      </a:pPr>
                      <a:endParaRPr lang="ru-RU" sz="1400" dirty="0">
                        <a:effectLst/>
                        <a:latin typeface="Times New Roman" panose="02020603050405020304" pitchFamily="18" charset="0"/>
                        <a:ea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indent="36830" algn="ctr">
                        <a:lnSpc>
                          <a:spcPct val="105000"/>
                        </a:lnSpc>
                        <a:spcAft>
                          <a:spcPts val="0"/>
                        </a:spcAft>
                      </a:pPr>
                      <a:r>
                        <a:rPr lang="kk-KZ" sz="1400" kern="1200" spc="10" dirty="0" smtClean="0">
                          <a:solidFill>
                            <a:srgbClr val="000000"/>
                          </a:solidFill>
                          <a:effectLst/>
                          <a:latin typeface="Calibri" panose="020F0502020204030204" pitchFamily="34" charset="0"/>
                          <a:ea typeface="Calibri" panose="020F0502020204030204" pitchFamily="34" charset="0"/>
                        </a:rPr>
                        <a:t>*Ұйымдастырылған іс-әрекет</a:t>
                      </a:r>
                      <a:endParaRPr lang="ru-RU" sz="1400" dirty="0">
                        <a:effectLst/>
                        <a:latin typeface="Calibri" panose="020F0502020204030204" pitchFamily="34" charset="0"/>
                        <a:ea typeface="Times New Roman" panose="02020603050405020304" pitchFamily="18" charset="0"/>
                      </a:endParaRPr>
                    </a:p>
                  </a:txBody>
                  <a:tcPr marL="9525" marR="9525" marT="9525" marB="9525"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indent="36830" algn="ctr">
                        <a:lnSpc>
                          <a:spcPct val="105000"/>
                        </a:lnSpc>
                        <a:spcAft>
                          <a:spcPts val="0"/>
                        </a:spcAft>
                      </a:pPr>
                      <a:r>
                        <a:rPr lang="kk-KZ" sz="1800" dirty="0" smtClean="0">
                          <a:effectLst/>
                          <a:latin typeface="Calibri" panose="020F0502020204030204" pitchFamily="34" charset="0"/>
                          <a:ea typeface="Times New Roman" panose="02020603050405020304" pitchFamily="18" charset="0"/>
                        </a:rPr>
                        <a:t>Жас топтары</a:t>
                      </a:r>
                      <a:endParaRPr lang="ru-RU" sz="1800" dirty="0">
                        <a:effectLst/>
                        <a:latin typeface="Calibri" panose="020F0502020204030204" pitchFamily="34"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extLst>
                  <a:ext uri="{0D108BD9-81ED-4DB2-BD59-A6C34878D82A}">
                    <a16:rowId xmlns:a16="http://schemas.microsoft.com/office/drawing/2014/main" xmlns="" val="10000"/>
                  </a:ext>
                </a:extLst>
              </a:tr>
              <a:tr h="442158">
                <a:tc vMerge="1">
                  <a:txBody>
                    <a:bodyPr/>
                    <a:lstStyle/>
                    <a:p>
                      <a:endParaRPr lang="ru-RU"/>
                    </a:p>
                  </a:txBody>
                  <a:tcPr/>
                </a:tc>
                <a:tc vMerge="1">
                  <a:txBody>
                    <a:bodyPr/>
                    <a:lstStyle/>
                    <a:p>
                      <a:endParaRPr lang="ru-RU"/>
                    </a:p>
                  </a:txBody>
                  <a:tcPr/>
                </a:tc>
                <a:tc>
                  <a:txBody>
                    <a:bodyPr/>
                    <a:lstStyle/>
                    <a:p>
                      <a:pPr indent="36830" algn="ctr">
                        <a:lnSpc>
                          <a:spcPct val="105000"/>
                        </a:lnSpc>
                        <a:spcAft>
                          <a:spcPts val="0"/>
                        </a:spcAft>
                      </a:pPr>
                      <a:r>
                        <a:rPr lang="ru-RU" sz="1400" kern="1200" dirty="0" err="1" smtClean="0">
                          <a:solidFill>
                            <a:srgbClr val="000000"/>
                          </a:solidFill>
                          <a:effectLst/>
                          <a:latin typeface="Calibri" panose="020F0502020204030204" pitchFamily="34" charset="0"/>
                          <a:ea typeface="Calibri" panose="020F0502020204030204" pitchFamily="34" charset="0"/>
                        </a:rPr>
                        <a:t>ерте</a:t>
                      </a:r>
                      <a:r>
                        <a:rPr lang="ru-RU" sz="1400" kern="1200" dirty="0" smtClean="0">
                          <a:solidFill>
                            <a:srgbClr val="000000"/>
                          </a:solidFill>
                          <a:effectLst/>
                          <a:latin typeface="Calibri" panose="020F0502020204030204" pitchFamily="34" charset="0"/>
                          <a:ea typeface="Calibri" panose="020F0502020204030204" pitchFamily="34" charset="0"/>
                        </a:rPr>
                        <a:t> </a:t>
                      </a:r>
                      <a:r>
                        <a:rPr lang="ru-RU" sz="1400" kern="1200" dirty="0" err="1" smtClean="0">
                          <a:solidFill>
                            <a:srgbClr val="000000"/>
                          </a:solidFill>
                          <a:effectLst/>
                          <a:latin typeface="Calibri" panose="020F0502020204030204" pitchFamily="34" charset="0"/>
                          <a:ea typeface="Calibri" panose="020F0502020204030204" pitchFamily="34" charset="0"/>
                        </a:rPr>
                        <a:t>жас</a:t>
                      </a:r>
                      <a:r>
                        <a:rPr lang="ru-RU" sz="1400" kern="1200" dirty="0" smtClean="0">
                          <a:solidFill>
                            <a:srgbClr val="000000"/>
                          </a:solidFill>
                          <a:effectLst/>
                          <a:latin typeface="Calibri" panose="020F0502020204030204" pitchFamily="34" charset="0"/>
                          <a:ea typeface="Calibri" panose="020F0502020204030204" pitchFamily="34" charset="0"/>
                        </a:rPr>
                        <a:t> </a:t>
                      </a:r>
                      <a:r>
                        <a:rPr lang="ru-RU" sz="1400" kern="1200" dirty="0" err="1" smtClean="0">
                          <a:solidFill>
                            <a:srgbClr val="000000"/>
                          </a:solidFill>
                          <a:effectLst/>
                          <a:latin typeface="Calibri" panose="020F0502020204030204" pitchFamily="34" charset="0"/>
                          <a:ea typeface="Calibri" panose="020F0502020204030204" pitchFamily="34" charset="0"/>
                        </a:rPr>
                        <a:t>тобы</a:t>
                      </a:r>
                      <a:r>
                        <a:rPr lang="ru-RU" sz="1400" kern="1200" dirty="0" smtClean="0">
                          <a:solidFill>
                            <a:srgbClr val="000000"/>
                          </a:solidFill>
                          <a:effectLst/>
                          <a:latin typeface="Calibri" panose="020F0502020204030204" pitchFamily="34" charset="0"/>
                          <a:ea typeface="Calibri" panose="020F0502020204030204" pitchFamily="34" charset="0"/>
                        </a:rPr>
                        <a:t> (1 </a:t>
                      </a:r>
                      <a:r>
                        <a:rPr lang="ru-RU" sz="1400" kern="1200" dirty="0" err="1" smtClean="0">
                          <a:solidFill>
                            <a:srgbClr val="000000"/>
                          </a:solidFill>
                          <a:effectLst/>
                          <a:latin typeface="Calibri" panose="020F0502020204030204" pitchFamily="34" charset="0"/>
                          <a:ea typeface="Calibri" panose="020F0502020204030204" pitchFamily="34" charset="0"/>
                        </a:rPr>
                        <a:t>жастағы</a:t>
                      </a:r>
                      <a:r>
                        <a:rPr lang="ru-RU" sz="1400" kern="1200" dirty="0" smtClean="0">
                          <a:solidFill>
                            <a:srgbClr val="000000"/>
                          </a:solidFill>
                          <a:effectLst/>
                          <a:latin typeface="Calibri" panose="020F0502020204030204" pitchFamily="34" charset="0"/>
                          <a:ea typeface="Calibri" panose="020F0502020204030204" pitchFamily="34" charset="0"/>
                        </a:rPr>
                        <a:t> </a:t>
                      </a:r>
                      <a:r>
                        <a:rPr lang="ru-RU" sz="1400" kern="1200" dirty="0" err="1" smtClean="0">
                          <a:solidFill>
                            <a:srgbClr val="000000"/>
                          </a:solidFill>
                          <a:effectLst/>
                          <a:latin typeface="Calibri" panose="020F0502020204030204" pitchFamily="34" charset="0"/>
                          <a:ea typeface="Calibri" panose="020F0502020204030204" pitchFamily="34" charset="0"/>
                        </a:rPr>
                        <a:t>балалар</a:t>
                      </a:r>
                      <a:r>
                        <a:rPr lang="ru-RU" sz="1400" kern="1200" dirty="0" smtClean="0">
                          <a:solidFill>
                            <a:srgbClr val="000000"/>
                          </a:solidFill>
                          <a:effectLst/>
                          <a:latin typeface="Calibri" panose="020F0502020204030204" pitchFamily="34" charset="0"/>
                          <a:ea typeface="Calibri" panose="020F0502020204030204" pitchFamily="34" charset="0"/>
                        </a:rPr>
                        <a: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6830" algn="ctr">
                        <a:lnSpc>
                          <a:spcPct val="105000"/>
                        </a:lnSpc>
                        <a:spcAft>
                          <a:spcPts val="0"/>
                        </a:spcAft>
                      </a:pPr>
                      <a:r>
                        <a:rPr lang="kk-KZ" sz="1400" kern="1200" dirty="0" smtClean="0">
                          <a:solidFill>
                            <a:srgbClr val="000000"/>
                          </a:solidFill>
                          <a:effectLst/>
                          <a:latin typeface="Calibri" panose="020F0502020204030204" pitchFamily="34" charset="0"/>
                          <a:ea typeface="Calibri" panose="020F0502020204030204" pitchFamily="34" charset="0"/>
                        </a:rPr>
                        <a:t>Кіші топ</a:t>
                      </a:r>
                    </a:p>
                    <a:p>
                      <a:pPr indent="36830" algn="ctr">
                        <a:lnSpc>
                          <a:spcPct val="105000"/>
                        </a:lnSpc>
                        <a:spcAft>
                          <a:spcPts val="0"/>
                        </a:spcAft>
                      </a:pPr>
                      <a:r>
                        <a:rPr lang="kk-KZ" sz="1400" kern="1200" dirty="0" smtClean="0">
                          <a:solidFill>
                            <a:srgbClr val="000000"/>
                          </a:solidFill>
                          <a:effectLst/>
                          <a:latin typeface="Calibri" panose="020F0502020204030204" pitchFamily="34" charset="0"/>
                          <a:ea typeface="Calibri" panose="020F0502020204030204" pitchFamily="34" charset="0"/>
                        </a:rPr>
                        <a:t>( 2жастағы балалар)</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03143">
                <a:tc rowSpan="2">
                  <a:txBody>
                    <a:bodyPr/>
                    <a:lstStyle/>
                    <a:p>
                      <a:pPr marL="12700" algn="ctr">
                        <a:lnSpc>
                          <a:spcPct val="115000"/>
                        </a:lnSpc>
                        <a:spcAft>
                          <a:spcPts val="100"/>
                        </a:spcAft>
                      </a:pPr>
                      <a:r>
                        <a:rPr lang="en-US" sz="1400">
                          <a:solidFill>
                            <a:srgbClr val="000000"/>
                          </a:solidFill>
                          <a:effectLst/>
                          <a:latin typeface="Times New Roman" panose="02020603050405020304" pitchFamily="18" charset="0"/>
                          <a:ea typeface="Times New Roman" panose="02020603050405020304" pitchFamily="18" charset="0"/>
                        </a:rPr>
                        <a:t>1</a:t>
                      </a:r>
                      <a:endParaRPr lang="ru-RU" sz="1400">
                        <a:effectLst/>
                        <a:latin typeface="Times New Roman" panose="02020603050405020304" pitchFamily="18"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ru-RU" sz="1600" kern="1200" dirty="0" err="1" smtClean="0">
                          <a:solidFill>
                            <a:srgbClr val="000000"/>
                          </a:solidFill>
                          <a:effectLst/>
                          <a:latin typeface="Calibri" panose="020F0502020204030204" pitchFamily="34" charset="0"/>
                          <a:ea typeface="Calibri" panose="020F0502020204030204" pitchFamily="34" charset="0"/>
                        </a:rPr>
                        <a:t>Дене</a:t>
                      </a:r>
                      <a:r>
                        <a:rPr lang="ru-RU" sz="1600" kern="1200" dirty="0" smtClean="0">
                          <a:solidFill>
                            <a:srgbClr val="000000"/>
                          </a:solidFill>
                          <a:effectLst/>
                          <a:latin typeface="Calibri" panose="020F0502020204030204" pitchFamily="34" charset="0"/>
                          <a:ea typeface="Calibri" panose="020F0502020204030204" pitchFamily="34" charset="0"/>
                        </a:rPr>
                        <a:t> </a:t>
                      </a:r>
                      <a:r>
                        <a:rPr lang="ru-RU" sz="1600" kern="1200" dirty="0" err="1" smtClean="0">
                          <a:solidFill>
                            <a:srgbClr val="000000"/>
                          </a:solidFill>
                          <a:effectLst/>
                          <a:latin typeface="Calibri" panose="020F0502020204030204" pitchFamily="34" charset="0"/>
                          <a:ea typeface="Calibri" panose="020F0502020204030204" pitchFamily="34" charset="0"/>
                        </a:rPr>
                        <a:t>шынықтыру</a:t>
                      </a:r>
                      <a:endParaRPr lang="ru-RU" sz="1600"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аптасына үш рет</a:t>
                      </a: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аптасына үш рет</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304390">
                <a:tc vMerge="1">
                  <a:txBody>
                    <a:bodyPr/>
                    <a:lstStyle/>
                    <a:p>
                      <a:endParaRPr lang="ru-RU"/>
                    </a:p>
                  </a:txBody>
                  <a:tcPr/>
                </a:tc>
                <a:tc>
                  <a:txBody>
                    <a:bodyPr/>
                    <a:lstStyle/>
                    <a:p>
                      <a:pPr marL="64135" marR="109855" algn="just">
                        <a:lnSpc>
                          <a:spcPct val="105000"/>
                        </a:lnSpc>
                        <a:spcAft>
                          <a:spcPts val="0"/>
                        </a:spcAft>
                      </a:pPr>
                      <a:r>
                        <a:rPr lang="kk-KZ" sz="1600" kern="1200" dirty="0">
                          <a:solidFill>
                            <a:srgbClr val="000000"/>
                          </a:solidFill>
                          <a:effectLst/>
                          <a:latin typeface="Calibri" panose="020F0502020204030204" pitchFamily="34" charset="0"/>
                          <a:ea typeface="Calibri" panose="020F0502020204030204" pitchFamily="34" charset="0"/>
                        </a:rPr>
                        <a:t>**</a:t>
                      </a:r>
                      <a:endParaRPr lang="ru-RU" sz="1600"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күн сайын</a:t>
                      </a: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күн сайын</a:t>
                      </a:r>
                    </a:p>
                    <a:p>
                      <a:pPr algn="ctr">
                        <a:lnSpc>
                          <a:spcPct val="105000"/>
                        </a:lnSpc>
                        <a:spcAft>
                          <a:spcPts val="0"/>
                        </a:spcAft>
                      </a:pPr>
                      <a:endParaRPr lang="ru-RU" sz="1600" dirty="0">
                        <a:effectLst/>
                        <a:latin typeface="Calibri" panose="020F0502020204030204" pitchFamily="34"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401656">
                <a:tc>
                  <a:txBody>
                    <a:bodyPr/>
                    <a:lstStyle/>
                    <a:p>
                      <a:pPr marL="12700" algn="ctr">
                        <a:lnSpc>
                          <a:spcPct val="115000"/>
                        </a:lnSpc>
                        <a:spcAft>
                          <a:spcPts val="100"/>
                        </a:spcAft>
                      </a:pPr>
                      <a:r>
                        <a:rPr lang="en-US" sz="1400">
                          <a:solidFill>
                            <a:srgbClr val="000000"/>
                          </a:solidFill>
                          <a:effectLst/>
                          <a:latin typeface="Times New Roman" panose="02020603050405020304" pitchFamily="18" charset="0"/>
                          <a:ea typeface="Times New Roman" panose="02020603050405020304" pitchFamily="18" charset="0"/>
                        </a:rPr>
                        <a:t>2</a:t>
                      </a:r>
                      <a:endParaRPr lang="ru-RU" sz="1400">
                        <a:effectLst/>
                        <a:latin typeface="Times New Roman" panose="02020603050405020304" pitchFamily="18"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ru-RU" sz="1600" kern="1200" dirty="0" err="1" smtClean="0">
                          <a:solidFill>
                            <a:srgbClr val="000000"/>
                          </a:solidFill>
                          <a:effectLst/>
                          <a:latin typeface="Calibri" panose="020F0502020204030204" pitchFamily="34" charset="0"/>
                          <a:ea typeface="Calibri" panose="020F0502020204030204" pitchFamily="34" charset="0"/>
                        </a:rPr>
                        <a:t>Сөйлеуді</a:t>
                      </a:r>
                      <a:r>
                        <a:rPr lang="ru-RU" sz="1600" kern="1200" dirty="0" smtClean="0">
                          <a:solidFill>
                            <a:srgbClr val="000000"/>
                          </a:solidFill>
                          <a:effectLst/>
                          <a:latin typeface="Calibri" panose="020F0502020204030204" pitchFamily="34" charset="0"/>
                          <a:ea typeface="Calibri" panose="020F0502020204030204" pitchFamily="34" charset="0"/>
                        </a:rPr>
                        <a:t> </a:t>
                      </a:r>
                      <a:r>
                        <a:rPr lang="ru-RU" sz="1600" kern="1200" dirty="0" err="1" smtClean="0">
                          <a:solidFill>
                            <a:srgbClr val="000000"/>
                          </a:solidFill>
                          <a:effectLst/>
                          <a:latin typeface="Calibri" panose="020F0502020204030204" pitchFamily="34" charset="0"/>
                          <a:ea typeface="Calibri" panose="020F0502020204030204" pitchFamily="34" charset="0"/>
                        </a:rPr>
                        <a:t>дамыту</a:t>
                      </a:r>
                      <a:r>
                        <a:rPr lang="ru-RU" sz="1600" kern="1200" dirty="0" smtClean="0">
                          <a:solidFill>
                            <a:srgbClr val="000000"/>
                          </a:solidFill>
                          <a:effectLst/>
                          <a:latin typeface="Calibri" panose="020F0502020204030204" pitchFamily="34" charset="0"/>
                          <a:ea typeface="Calibri" panose="020F0502020204030204" pitchFamily="34" charset="0"/>
                        </a:rPr>
                        <a:t> </a:t>
                      </a:r>
                      <a:r>
                        <a:rPr lang="ru-RU" sz="1600" kern="1200" dirty="0" err="1" smtClean="0">
                          <a:solidFill>
                            <a:srgbClr val="000000"/>
                          </a:solidFill>
                          <a:effectLst/>
                          <a:latin typeface="Calibri" panose="020F0502020204030204" pitchFamily="34" charset="0"/>
                          <a:ea typeface="Calibri" panose="020F0502020204030204" pitchFamily="34" charset="0"/>
                        </a:rPr>
                        <a:t>және</a:t>
                      </a:r>
                      <a:r>
                        <a:rPr lang="ru-RU" sz="1600" kern="1200" dirty="0" smtClean="0">
                          <a:solidFill>
                            <a:srgbClr val="000000"/>
                          </a:solidFill>
                          <a:effectLst/>
                          <a:latin typeface="Calibri" panose="020F0502020204030204" pitchFamily="34" charset="0"/>
                          <a:ea typeface="Calibri" panose="020F0502020204030204" pitchFamily="34" charset="0"/>
                        </a:rPr>
                        <a:t> </a:t>
                      </a:r>
                      <a:r>
                        <a:rPr lang="ru-RU" sz="1600" kern="1200" dirty="0" err="1" smtClean="0">
                          <a:solidFill>
                            <a:srgbClr val="000000"/>
                          </a:solidFill>
                          <a:effectLst/>
                          <a:latin typeface="Calibri" panose="020F0502020204030204" pitchFamily="34" charset="0"/>
                          <a:ea typeface="Calibri" panose="020F0502020204030204" pitchFamily="34" charset="0"/>
                        </a:rPr>
                        <a:t>көркем</a:t>
                      </a:r>
                      <a:r>
                        <a:rPr lang="ru-RU" sz="1600" kern="1200" dirty="0" smtClean="0">
                          <a:solidFill>
                            <a:srgbClr val="000000"/>
                          </a:solidFill>
                          <a:effectLst/>
                          <a:latin typeface="Calibri" panose="020F0502020204030204" pitchFamily="34" charset="0"/>
                          <a:ea typeface="Calibri" panose="020F0502020204030204" pitchFamily="34" charset="0"/>
                        </a:rPr>
                        <a:t> </a:t>
                      </a:r>
                      <a:r>
                        <a:rPr lang="ru-RU" sz="1600" kern="1200" dirty="0" err="1" smtClean="0">
                          <a:solidFill>
                            <a:srgbClr val="000000"/>
                          </a:solidFill>
                          <a:effectLst/>
                          <a:latin typeface="Calibri" panose="020F0502020204030204" pitchFamily="34" charset="0"/>
                          <a:ea typeface="Calibri" panose="020F0502020204030204" pitchFamily="34" charset="0"/>
                        </a:rPr>
                        <a:t>әдебиет</a:t>
                      </a:r>
                      <a:r>
                        <a:rPr lang="ru-RU" sz="1600" kern="1200" dirty="0" smtClean="0">
                          <a:solidFill>
                            <a:srgbClr val="000000"/>
                          </a:solidFill>
                          <a:effectLst/>
                          <a:latin typeface="Calibri" panose="020F0502020204030204" pitchFamily="34" charset="0"/>
                          <a:ea typeface="Calibri" panose="020F0502020204030204" pitchFamily="34" charset="0"/>
                        </a:rPr>
                        <a:t> </a:t>
                      </a: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600" kern="1200" dirty="0" smtClean="0">
                          <a:solidFill>
                            <a:srgbClr val="000000"/>
                          </a:solidFill>
                          <a:effectLst/>
                          <a:latin typeface="Times New Roman" panose="02020603050405020304" pitchFamily="18" charset="0"/>
                          <a:ea typeface="Times New Roman" panose="02020603050405020304" pitchFamily="18" charset="0"/>
                        </a:rPr>
                        <a:t>күн сайын</a:t>
                      </a:r>
                    </a:p>
                    <a:p>
                      <a:pPr algn="ctr">
                        <a:lnSpc>
                          <a:spcPct val="107000"/>
                        </a:lnSpc>
                        <a:spcAft>
                          <a:spcPts val="0"/>
                        </a:spcAft>
                      </a:pPr>
                      <a:endParaRPr lang="ru-RU" sz="1600" dirty="0">
                        <a:effectLst/>
                        <a:latin typeface="Times New Roman" panose="02020603050405020304" pitchFamily="18"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600" kern="1200" dirty="0" smtClean="0">
                          <a:solidFill>
                            <a:srgbClr val="000000"/>
                          </a:solidFill>
                          <a:effectLst/>
                          <a:latin typeface="Times New Roman" panose="02020603050405020304" pitchFamily="18" charset="0"/>
                          <a:ea typeface="Times New Roman" panose="02020603050405020304" pitchFamily="18" charset="0"/>
                        </a:rPr>
                        <a:t>күн сайын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401656">
                <a:tc>
                  <a:txBody>
                    <a:bodyPr/>
                    <a:lstStyle/>
                    <a:p>
                      <a:pPr marL="12700" algn="ctr">
                        <a:lnSpc>
                          <a:spcPct val="115000"/>
                        </a:lnSpc>
                        <a:spcAft>
                          <a:spcPts val="100"/>
                        </a:spcAft>
                      </a:pPr>
                      <a:r>
                        <a:rPr lang="kk-KZ" sz="1400">
                          <a:solidFill>
                            <a:srgbClr val="000000"/>
                          </a:solidFill>
                          <a:effectLst/>
                          <a:latin typeface="Times New Roman" panose="02020603050405020304" pitchFamily="18" charset="0"/>
                          <a:ea typeface="Times New Roman" panose="02020603050405020304" pitchFamily="18" charset="0"/>
                        </a:rPr>
                        <a:t>3</a:t>
                      </a:r>
                      <a:endParaRPr lang="ru-RU" sz="1400">
                        <a:effectLst/>
                        <a:latin typeface="Times New Roman" panose="02020603050405020304" pitchFamily="18"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ru-RU" sz="1600" kern="1200" dirty="0" err="1">
                          <a:solidFill>
                            <a:srgbClr val="000000"/>
                          </a:solidFill>
                          <a:effectLst/>
                          <a:latin typeface="Calibri" panose="020F0502020204030204" pitchFamily="34" charset="0"/>
                          <a:ea typeface="Calibri" panose="020F0502020204030204" pitchFamily="34" charset="0"/>
                        </a:rPr>
                        <a:t>Сенсорика</a:t>
                      </a:r>
                      <a:r>
                        <a:rPr lang="ru-RU" sz="1600" kern="1200" dirty="0">
                          <a:solidFill>
                            <a:srgbClr val="000000"/>
                          </a:solidFill>
                          <a:effectLst/>
                          <a:latin typeface="Calibri" panose="020F0502020204030204" pitchFamily="34" charset="0"/>
                          <a:ea typeface="Calibri" panose="020F0502020204030204" pitchFamily="34" charset="0"/>
                        </a:rPr>
                        <a:t> </a:t>
                      </a:r>
                      <a:endParaRPr lang="ru-RU" sz="1600"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600" kern="1200" dirty="0" smtClean="0">
                          <a:solidFill>
                            <a:srgbClr val="000000"/>
                          </a:solidFill>
                          <a:effectLst/>
                          <a:latin typeface="Times New Roman" panose="02020603050405020304" pitchFamily="18" charset="0"/>
                          <a:ea typeface="Times New Roman" panose="02020603050405020304" pitchFamily="18" charset="0"/>
                        </a:rPr>
                        <a:t>күн сайын</a:t>
                      </a:r>
                    </a:p>
                    <a:p>
                      <a:pPr algn="ctr">
                        <a:lnSpc>
                          <a:spcPct val="107000"/>
                        </a:lnSpc>
                        <a:spcAft>
                          <a:spcPts val="0"/>
                        </a:spcAft>
                      </a:pPr>
                      <a:endParaRPr lang="ru-RU" sz="1600" dirty="0">
                        <a:effectLst/>
                        <a:latin typeface="Times New Roman" panose="02020603050405020304" pitchFamily="18"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600" kern="1200" dirty="0" smtClean="0">
                          <a:solidFill>
                            <a:srgbClr val="000000"/>
                          </a:solidFill>
                          <a:effectLst/>
                          <a:latin typeface="Times New Roman" panose="02020603050405020304" pitchFamily="18" charset="0"/>
                          <a:ea typeface="Times New Roman" panose="02020603050405020304" pitchFamily="18" charset="0"/>
                        </a:rPr>
                        <a:t>күн сайын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83659">
                <a:tc>
                  <a:txBody>
                    <a:bodyPr/>
                    <a:lstStyle/>
                    <a:p>
                      <a:pPr marL="12700" algn="ctr">
                        <a:lnSpc>
                          <a:spcPct val="115000"/>
                        </a:lnSpc>
                        <a:spcAft>
                          <a:spcPts val="100"/>
                        </a:spcAft>
                      </a:pPr>
                      <a:r>
                        <a:rPr lang="kk-KZ" sz="1400">
                          <a:solidFill>
                            <a:srgbClr val="000000"/>
                          </a:solidFill>
                          <a:effectLst/>
                          <a:latin typeface="Times New Roman" panose="02020603050405020304" pitchFamily="18" charset="0"/>
                          <a:ea typeface="Times New Roman" panose="02020603050405020304" pitchFamily="18" charset="0"/>
                        </a:rPr>
                        <a:t>4</a:t>
                      </a:r>
                      <a:endParaRPr lang="ru-RU" sz="1400">
                        <a:effectLst/>
                        <a:latin typeface="Times New Roman" panose="02020603050405020304" pitchFamily="18"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kk-KZ" sz="1600" kern="1200" spc="10" dirty="0" smtClean="0">
                          <a:solidFill>
                            <a:srgbClr val="000000"/>
                          </a:solidFill>
                          <a:effectLst/>
                          <a:latin typeface="Calibri" panose="020F0502020204030204" pitchFamily="34" charset="0"/>
                          <a:ea typeface="Calibri" panose="020F0502020204030204" pitchFamily="34" charset="0"/>
                        </a:rPr>
                        <a:t>Қоршаған ортамен таныстыру </a:t>
                      </a:r>
                      <a:endParaRPr lang="ru-RU" sz="1600"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600" kern="1200" dirty="0" smtClean="0">
                          <a:solidFill>
                            <a:srgbClr val="000000"/>
                          </a:solidFill>
                          <a:effectLst/>
                          <a:latin typeface="Times New Roman" panose="02020603050405020304" pitchFamily="18" charset="0"/>
                          <a:ea typeface="Times New Roman" panose="02020603050405020304" pitchFamily="18" charset="0"/>
                        </a:rPr>
                        <a:t>күн сайын</a:t>
                      </a: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600" kern="1200" dirty="0" smtClean="0">
                          <a:solidFill>
                            <a:srgbClr val="000000"/>
                          </a:solidFill>
                          <a:effectLst/>
                          <a:latin typeface="Times New Roman" panose="02020603050405020304" pitchFamily="18" charset="0"/>
                          <a:ea typeface="Times New Roman" panose="02020603050405020304" pitchFamily="18" charset="0"/>
                        </a:rPr>
                        <a:t>күн сайын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401656">
                <a:tc rowSpan="4">
                  <a:txBody>
                    <a:bodyPr/>
                    <a:lstStyle/>
                    <a:p>
                      <a:pPr marL="12700" algn="ctr">
                        <a:lnSpc>
                          <a:spcPct val="115000"/>
                        </a:lnSpc>
                        <a:spcAft>
                          <a:spcPts val="100"/>
                        </a:spcAft>
                      </a:pPr>
                      <a:r>
                        <a:rPr lang="kk-KZ" sz="1400">
                          <a:solidFill>
                            <a:srgbClr val="000000"/>
                          </a:solidFill>
                          <a:effectLst/>
                          <a:latin typeface="Times New Roman" panose="02020603050405020304" pitchFamily="18" charset="0"/>
                          <a:ea typeface="Times New Roman" panose="02020603050405020304" pitchFamily="18" charset="0"/>
                        </a:rPr>
                        <a:t>5</a:t>
                      </a:r>
                      <a:endParaRPr lang="ru-RU" sz="1400">
                        <a:effectLst/>
                        <a:latin typeface="Times New Roman" panose="02020603050405020304" pitchFamily="18"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kk-KZ" sz="1600" kern="1200" dirty="0" smtClean="0">
                          <a:solidFill>
                            <a:srgbClr val="000000"/>
                          </a:solidFill>
                          <a:effectLst/>
                          <a:latin typeface="Calibri" panose="020F0502020204030204" pitchFamily="34" charset="0"/>
                          <a:ea typeface="Calibri" panose="020F0502020204030204" pitchFamily="34" charset="0"/>
                        </a:rPr>
                        <a:t>Сурет салу</a:t>
                      </a:r>
                    </a:p>
                    <a:p>
                      <a:pPr marL="64135" marR="109855" algn="just">
                        <a:lnSpc>
                          <a:spcPct val="105000"/>
                        </a:lnSpc>
                        <a:spcAft>
                          <a:spcPts val="0"/>
                        </a:spcAft>
                      </a:pPr>
                      <a:endParaRPr lang="ru-RU" sz="1600"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600" kern="1200" dirty="0" smtClean="0">
                          <a:solidFill>
                            <a:srgbClr val="000000"/>
                          </a:solidFill>
                          <a:effectLst/>
                          <a:latin typeface="Times New Roman" panose="02020603050405020304" pitchFamily="18" charset="0"/>
                          <a:ea typeface="Times New Roman" panose="02020603050405020304" pitchFamily="18" charset="0"/>
                        </a:rPr>
                        <a:t>күн сайын</a:t>
                      </a:r>
                    </a:p>
                    <a:p>
                      <a:pPr algn="ctr">
                        <a:lnSpc>
                          <a:spcPct val="107000"/>
                        </a:lnSpc>
                        <a:spcAft>
                          <a:spcPts val="0"/>
                        </a:spcAft>
                      </a:pPr>
                      <a:endParaRPr lang="ru-RU" sz="1600" dirty="0">
                        <a:effectLst/>
                        <a:latin typeface="Times New Roman" panose="02020603050405020304" pitchFamily="18"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600" kern="1200" dirty="0" smtClean="0">
                          <a:solidFill>
                            <a:srgbClr val="000000"/>
                          </a:solidFill>
                          <a:effectLst/>
                          <a:latin typeface="Times New Roman" panose="02020603050405020304" pitchFamily="18" charset="0"/>
                          <a:ea typeface="Times New Roman" panose="02020603050405020304" pitchFamily="18" charset="0"/>
                        </a:rPr>
                        <a:t>күн сайын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401656">
                <a:tc vMerge="1">
                  <a:txBody>
                    <a:bodyPr/>
                    <a:lstStyle/>
                    <a:p>
                      <a:endParaRPr lang="ru-RU"/>
                    </a:p>
                  </a:txBody>
                  <a:tcPr/>
                </a:tc>
                <a:tc>
                  <a:txBody>
                    <a:bodyPr/>
                    <a:lstStyle/>
                    <a:p>
                      <a:pPr marL="64135" marR="109855" algn="just">
                        <a:lnSpc>
                          <a:spcPct val="105000"/>
                        </a:lnSpc>
                        <a:spcAft>
                          <a:spcPts val="0"/>
                        </a:spcAft>
                      </a:pPr>
                      <a:r>
                        <a:rPr lang="kk-KZ" sz="1600" kern="1200" dirty="0" smtClean="0">
                          <a:solidFill>
                            <a:srgbClr val="000000"/>
                          </a:solidFill>
                          <a:effectLst/>
                          <a:latin typeface="Calibri" panose="020F0502020204030204" pitchFamily="34" charset="0"/>
                          <a:ea typeface="Calibri" panose="020F0502020204030204" pitchFamily="34" charset="0"/>
                        </a:rPr>
                        <a:t>Мүсіндеу</a:t>
                      </a:r>
                    </a:p>
                    <a:p>
                      <a:pPr marL="64135" marR="109855" algn="just">
                        <a:lnSpc>
                          <a:spcPct val="105000"/>
                        </a:lnSpc>
                        <a:spcAft>
                          <a:spcPts val="0"/>
                        </a:spcAft>
                      </a:pPr>
                      <a:endParaRPr lang="ru-RU" sz="1600"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600" kern="1200" dirty="0" smtClean="0">
                          <a:solidFill>
                            <a:srgbClr val="000000"/>
                          </a:solidFill>
                          <a:effectLst/>
                          <a:latin typeface="Times New Roman" panose="02020603050405020304" pitchFamily="18" charset="0"/>
                          <a:ea typeface="Times New Roman" panose="02020603050405020304" pitchFamily="18" charset="0"/>
                        </a:rPr>
                        <a:t>күн сайын</a:t>
                      </a:r>
                    </a:p>
                    <a:p>
                      <a:pPr algn="ctr">
                        <a:lnSpc>
                          <a:spcPct val="107000"/>
                        </a:lnSpc>
                        <a:spcAft>
                          <a:spcPts val="0"/>
                        </a:spcAft>
                      </a:pPr>
                      <a:endParaRPr lang="ru-RU" sz="1600" dirty="0">
                        <a:effectLst/>
                        <a:latin typeface="Times New Roman" panose="02020603050405020304" pitchFamily="18"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600" kern="1200" dirty="0" smtClean="0">
                          <a:solidFill>
                            <a:srgbClr val="000000"/>
                          </a:solidFill>
                          <a:effectLst/>
                          <a:latin typeface="Times New Roman" panose="02020603050405020304" pitchFamily="18" charset="0"/>
                          <a:ea typeface="Times New Roman" panose="02020603050405020304" pitchFamily="18" charset="0"/>
                        </a:rPr>
                        <a:t>күн сайын</a:t>
                      </a:r>
                    </a:p>
                    <a:p>
                      <a:pPr algn="ctr">
                        <a:lnSpc>
                          <a:spcPct val="107000"/>
                        </a:lnSpc>
                        <a:spcAft>
                          <a:spcPts val="0"/>
                        </a:spcAft>
                      </a:pPr>
                      <a:endParaRPr lang="ru-RU"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399658">
                <a:tc vMerge="1">
                  <a:txBody>
                    <a:bodyPr/>
                    <a:lstStyle/>
                    <a:p>
                      <a:endParaRPr lang="ru-RU"/>
                    </a:p>
                  </a:txBody>
                  <a:tcPr/>
                </a:tc>
                <a:tc>
                  <a:txBody>
                    <a:bodyPr/>
                    <a:lstStyle/>
                    <a:p>
                      <a:pPr marL="64135" marR="109855" algn="just">
                        <a:lnSpc>
                          <a:spcPct val="105000"/>
                        </a:lnSpc>
                        <a:spcAft>
                          <a:spcPts val="0"/>
                        </a:spcAft>
                      </a:pPr>
                      <a:r>
                        <a:rPr lang="kk-KZ" sz="1600" kern="1200" dirty="0" smtClean="0">
                          <a:solidFill>
                            <a:srgbClr val="000000"/>
                          </a:solidFill>
                          <a:effectLst/>
                          <a:latin typeface="Calibri" panose="020F0502020204030204" pitchFamily="34" charset="0"/>
                          <a:ea typeface="Calibri" panose="020F0502020204030204" pitchFamily="34" charset="0"/>
                        </a:rPr>
                        <a:t>Жапсыру</a:t>
                      </a:r>
                    </a:p>
                    <a:p>
                      <a:pPr marL="64135" marR="109855" algn="just">
                        <a:lnSpc>
                          <a:spcPct val="105000"/>
                        </a:lnSpc>
                        <a:spcAft>
                          <a:spcPts val="0"/>
                        </a:spcAft>
                      </a:pPr>
                      <a:endParaRPr lang="ru-RU" sz="1600"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dirty="0">
                          <a:effectLst/>
                          <a:latin typeface="Calibri" panose="020F0502020204030204" pitchFamily="34" charset="0"/>
                          <a:ea typeface="Times New Roman" panose="02020603050405020304" pitchFamily="18" charset="0"/>
                        </a:rPr>
                        <a:t>-</a:t>
                      </a:r>
                      <a:endParaRPr lang="ru-RU" sz="1600"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600" kern="1200" dirty="0" smtClean="0">
                          <a:solidFill>
                            <a:srgbClr val="000000"/>
                          </a:solidFill>
                          <a:effectLst/>
                          <a:latin typeface="Times New Roman" panose="02020603050405020304" pitchFamily="18" charset="0"/>
                          <a:ea typeface="Times New Roman" panose="02020603050405020304" pitchFamily="18" charset="0"/>
                        </a:rPr>
                        <a:t>күн сайын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387035">
                <a:tc vMerge="1">
                  <a:txBody>
                    <a:bodyPr/>
                    <a:lstStyle/>
                    <a:p>
                      <a:endParaRPr lang="ru-RU"/>
                    </a:p>
                  </a:txBody>
                  <a:tcPr/>
                </a:tc>
                <a:tc>
                  <a:txBody>
                    <a:bodyPr/>
                    <a:lstStyle/>
                    <a:p>
                      <a:pPr marL="64135" marR="109855" algn="just">
                        <a:lnSpc>
                          <a:spcPct val="105000"/>
                        </a:lnSpc>
                        <a:spcAft>
                          <a:spcPts val="0"/>
                        </a:spcAft>
                      </a:pPr>
                      <a:r>
                        <a:rPr lang="kk-KZ" sz="1600" kern="1200" dirty="0" smtClean="0">
                          <a:solidFill>
                            <a:srgbClr val="000000"/>
                          </a:solidFill>
                          <a:effectLst/>
                          <a:latin typeface="Calibri" panose="020F0502020204030204" pitchFamily="34" charset="0"/>
                          <a:ea typeface="Calibri" panose="020F0502020204030204" pitchFamily="34" charset="0"/>
                        </a:rPr>
                        <a:t>Құрастыру</a:t>
                      </a:r>
                      <a:endParaRPr lang="ru-RU" sz="1600"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dirty="0">
                          <a:effectLst/>
                          <a:latin typeface="Calibri" panose="020F0502020204030204" pitchFamily="34" charset="0"/>
                          <a:ea typeface="Times New Roman" panose="02020603050405020304" pitchFamily="18" charset="0"/>
                        </a:rPr>
                        <a:t>-</a:t>
                      </a:r>
                      <a:endParaRPr lang="ru-RU" sz="1600"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600" kern="1200" dirty="0" smtClean="0">
                          <a:solidFill>
                            <a:srgbClr val="000000"/>
                          </a:solidFill>
                          <a:effectLst/>
                          <a:latin typeface="Times New Roman" panose="02020603050405020304" pitchFamily="18" charset="0"/>
                          <a:ea typeface="Times New Roman" panose="02020603050405020304" pitchFamily="18" charset="0"/>
                        </a:rPr>
                        <a:t>күн сайын</a:t>
                      </a:r>
                    </a:p>
                    <a:p>
                      <a:pPr algn="ctr">
                        <a:lnSpc>
                          <a:spcPct val="107000"/>
                        </a:lnSpc>
                        <a:spcAft>
                          <a:spcPts val="0"/>
                        </a:spcAft>
                      </a:pPr>
                      <a:endParaRPr lang="ru-RU"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203143">
                <a:tc rowSpan="2">
                  <a:txBody>
                    <a:bodyPr/>
                    <a:lstStyle/>
                    <a:p>
                      <a:pPr marL="12700" algn="ctr">
                        <a:lnSpc>
                          <a:spcPct val="115000"/>
                        </a:lnSpc>
                        <a:spcAft>
                          <a:spcPts val="100"/>
                        </a:spcAft>
                      </a:pPr>
                      <a:r>
                        <a:rPr lang="kk-KZ" sz="1400" dirty="0">
                          <a:solidFill>
                            <a:srgbClr val="000000"/>
                          </a:solidFill>
                          <a:effectLst/>
                          <a:latin typeface="Times New Roman" panose="02020603050405020304" pitchFamily="18" charset="0"/>
                          <a:ea typeface="Times New Roman" panose="02020603050405020304" pitchFamily="18" charset="0"/>
                        </a:rPr>
                        <a:t>6</a:t>
                      </a:r>
                      <a:endParaRPr lang="ru-RU" sz="1400" dirty="0">
                        <a:effectLst/>
                        <a:latin typeface="Times New Roman" panose="02020603050405020304" pitchFamily="18"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ru-RU" sz="1600" kern="1200" dirty="0">
                          <a:solidFill>
                            <a:srgbClr val="000000"/>
                          </a:solidFill>
                          <a:effectLst/>
                          <a:latin typeface="Calibri" panose="020F0502020204030204" pitchFamily="34" charset="0"/>
                          <a:ea typeface="Calibri" panose="020F0502020204030204" pitchFamily="34" charset="0"/>
                        </a:rPr>
                        <a:t>Музыка</a:t>
                      </a:r>
                      <a:endParaRPr lang="ru-RU" sz="1600"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dirty="0" smtClean="0">
                          <a:effectLst/>
                          <a:latin typeface="Calibri" panose="020F0502020204030204" pitchFamily="34" charset="0"/>
                          <a:ea typeface="Times New Roman" panose="02020603050405020304" pitchFamily="18" charset="0"/>
                        </a:rPr>
                        <a:t>аптасына бір рет</a:t>
                      </a:r>
                      <a:endParaRPr lang="ru-RU" sz="1600"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600" dirty="0" err="1" smtClean="0">
                          <a:effectLst/>
                          <a:latin typeface="Times New Roman" panose="02020603050405020304" pitchFamily="18" charset="0"/>
                          <a:ea typeface="Times New Roman" panose="02020603050405020304" pitchFamily="18" charset="0"/>
                        </a:rPr>
                        <a:t>аптасына</a:t>
                      </a:r>
                      <a:r>
                        <a:rPr lang="ru-RU" sz="1600" dirty="0" smtClean="0">
                          <a:effectLst/>
                          <a:latin typeface="Times New Roman" panose="02020603050405020304" pitchFamily="18" charset="0"/>
                          <a:ea typeface="Times New Roman" panose="02020603050405020304" pitchFamily="18" charset="0"/>
                        </a:rPr>
                        <a:t> </a:t>
                      </a:r>
                      <a:r>
                        <a:rPr lang="ru-RU" sz="1600" dirty="0" err="1" smtClean="0">
                          <a:effectLst/>
                          <a:latin typeface="Times New Roman" panose="02020603050405020304" pitchFamily="18" charset="0"/>
                          <a:ea typeface="Times New Roman" panose="02020603050405020304" pitchFamily="18" charset="0"/>
                        </a:rPr>
                        <a:t>бір</a:t>
                      </a:r>
                      <a:r>
                        <a:rPr lang="ru-RU" sz="1600" dirty="0" smtClean="0">
                          <a:effectLst/>
                          <a:latin typeface="Times New Roman" panose="02020603050405020304" pitchFamily="18" charset="0"/>
                          <a:ea typeface="Times New Roman" panose="02020603050405020304" pitchFamily="18" charset="0"/>
                        </a:rPr>
                        <a:t> </a:t>
                      </a:r>
                      <a:r>
                        <a:rPr lang="ru-RU" sz="1600" dirty="0" err="1" smtClean="0">
                          <a:effectLst/>
                          <a:latin typeface="Times New Roman" panose="02020603050405020304" pitchFamily="18" charset="0"/>
                          <a:ea typeface="Times New Roman" panose="02020603050405020304" pitchFamily="18" charset="0"/>
                        </a:rPr>
                        <a:t>рет</a:t>
                      </a:r>
                      <a:endParaRPr lang="ru-RU" sz="1600" dirty="0" smtClean="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129289">
                <a:tc vMerge="1">
                  <a:txBody>
                    <a:bodyPr/>
                    <a:lstStyle/>
                    <a:p>
                      <a:endParaRPr lang="ru-RU"/>
                    </a:p>
                  </a:txBody>
                  <a:tcPr/>
                </a:tc>
                <a:tc>
                  <a:txBody>
                    <a:bodyPr/>
                    <a:lstStyle/>
                    <a:p>
                      <a:pPr marL="64135" marR="109855" algn="just">
                        <a:lnSpc>
                          <a:spcPct val="105000"/>
                        </a:lnSpc>
                        <a:spcAft>
                          <a:spcPts val="0"/>
                        </a:spcAft>
                      </a:pPr>
                      <a:r>
                        <a:rPr lang="ru-RU" sz="1600" kern="1200" dirty="0">
                          <a:solidFill>
                            <a:srgbClr val="000000"/>
                          </a:solidFill>
                          <a:effectLst/>
                          <a:latin typeface="Calibri" panose="020F0502020204030204" pitchFamily="34" charset="0"/>
                          <a:ea typeface="Calibri" panose="020F0502020204030204" pitchFamily="34" charset="0"/>
                        </a:rPr>
                        <a:t>***</a:t>
                      </a:r>
                      <a:endParaRPr lang="ru-RU" sz="1600"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baseline="0" dirty="0" smtClean="0">
                          <a:solidFill>
                            <a:srgbClr val="000000"/>
                          </a:solidFill>
                          <a:effectLst/>
                          <a:latin typeface="Calibri" panose="020F0502020204030204" pitchFamily="34" charset="0"/>
                          <a:ea typeface="Times New Roman" panose="02020603050405020304" pitchFamily="18" charset="0"/>
                        </a:rPr>
                        <a:t> күн сайын</a:t>
                      </a:r>
                      <a:r>
                        <a:rPr lang="kk-KZ" sz="1600" kern="1200" dirty="0">
                          <a:solidFill>
                            <a:srgbClr val="000000"/>
                          </a:solidFill>
                          <a:effectLst/>
                          <a:latin typeface="Calibri" panose="020F0502020204030204" pitchFamily="34" charset="0"/>
                          <a:ea typeface="Times New Roman" panose="02020603050405020304" pitchFamily="18" charset="0"/>
                        </a:rPr>
                        <a:t>	</a:t>
                      </a:r>
                      <a:endParaRPr lang="ru-RU" sz="1600"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600" kern="1200" dirty="0" smtClean="0">
                          <a:solidFill>
                            <a:srgbClr val="000000"/>
                          </a:solidFill>
                          <a:effectLst/>
                          <a:latin typeface="Times New Roman" panose="02020603050405020304" pitchFamily="18" charset="0"/>
                          <a:ea typeface="Times New Roman" panose="02020603050405020304" pitchFamily="18" charset="0"/>
                        </a:rPr>
                        <a:t>күн сайын</a:t>
                      </a:r>
                      <a:endParaRPr lang="ru-RU" sz="16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bl>
          </a:graphicData>
        </a:graphic>
      </p:graphicFrame>
    </p:spTree>
    <p:extLst>
      <p:ext uri="{BB962C8B-B14F-4D97-AF65-F5344CB8AC3E}">
        <p14:creationId xmlns:p14="http://schemas.microsoft.com/office/powerpoint/2010/main" val="26247302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03792A4A-BC96-E58E-6C89-105F875554FE}"/>
              </a:ext>
            </a:extLst>
          </p:cNvPr>
          <p:cNvSpPr>
            <a:spLocks noGrp="1"/>
          </p:cNvSpPr>
          <p:nvPr>
            <p:ph type="title"/>
          </p:nvPr>
        </p:nvSpPr>
        <p:spPr>
          <a:xfrm>
            <a:off x="0" y="323850"/>
            <a:ext cx="12044855" cy="1325563"/>
          </a:xfrm>
        </p:spPr>
        <p:txBody>
          <a:bodyPr>
            <a:noAutofit/>
          </a:bodyPr>
          <a:lstStyle/>
          <a:p>
            <a:pPr algn="just"/>
            <a:r>
              <a:rPr lang="ru-RU" sz="3200" b="1" dirty="0" smtClean="0"/>
              <a:t>Мектепке </a:t>
            </a:r>
            <a:r>
              <a:rPr lang="ru-RU" sz="3200" b="1" dirty="0"/>
              <a:t>дейінгі </a:t>
            </a:r>
            <a:r>
              <a:rPr lang="ru-RU" sz="3200" b="1" dirty="0" err="1"/>
              <a:t>тәрбие</a:t>
            </a:r>
            <a:r>
              <a:rPr lang="ru-RU" sz="3200" b="1" dirty="0"/>
              <a:t> мен </a:t>
            </a:r>
            <a:r>
              <a:rPr lang="ru-RU" sz="3200" b="1" dirty="0" err="1"/>
              <a:t>оқытудың</a:t>
            </a:r>
            <a:r>
              <a:rPr lang="ru-RU" sz="3200" b="1" dirty="0"/>
              <a:t> </a:t>
            </a:r>
            <a:r>
              <a:rPr lang="ru-RU" sz="3200" b="1" dirty="0" err="1"/>
              <a:t>жалпыға</a:t>
            </a:r>
            <a:r>
              <a:rPr lang="ru-RU" sz="3200" b="1" dirty="0"/>
              <a:t> </a:t>
            </a:r>
            <a:r>
              <a:rPr lang="ru-RU" sz="3200" b="1" dirty="0" err="1"/>
              <a:t>міндетті</a:t>
            </a:r>
            <a:r>
              <a:rPr lang="ru-RU" sz="3200" b="1" dirty="0"/>
              <a:t> стандарты мен </a:t>
            </a:r>
            <a:r>
              <a:rPr lang="ru-RU" sz="3200" b="1" dirty="0" err="1"/>
              <a:t>Үлгілік</a:t>
            </a:r>
            <a:r>
              <a:rPr lang="ru-RU" sz="3200" b="1" dirty="0"/>
              <a:t> </a:t>
            </a:r>
            <a:r>
              <a:rPr lang="ru-RU" sz="3200" b="1" dirty="0" err="1"/>
              <a:t>оқу</a:t>
            </a:r>
            <a:r>
              <a:rPr lang="ru-RU" sz="3200" b="1" dirty="0"/>
              <a:t> </a:t>
            </a:r>
            <a:r>
              <a:rPr lang="ru-RU" sz="3200" b="1" dirty="0" err="1"/>
              <a:t>жоспарына</a:t>
            </a:r>
            <a:r>
              <a:rPr lang="ru-RU" sz="3200" b="1" dirty="0"/>
              <a:t> </a:t>
            </a:r>
            <a:r>
              <a:rPr lang="ru-RU" sz="3200" b="1" dirty="0" err="1"/>
              <a:t>сәйкес</a:t>
            </a:r>
            <a:r>
              <a:rPr lang="ru-RU" sz="3200" b="1" dirty="0"/>
              <a:t> Мектепке дейінгі </a:t>
            </a:r>
            <a:r>
              <a:rPr lang="ru-RU" sz="3200" b="1" dirty="0" err="1"/>
              <a:t>тәрбие</a:t>
            </a:r>
            <a:r>
              <a:rPr lang="ru-RU" sz="3200" b="1" dirty="0"/>
              <a:t> мен </a:t>
            </a:r>
            <a:r>
              <a:rPr lang="ru-RU" sz="3200" b="1" dirty="0" err="1"/>
              <a:t>оқытудың</a:t>
            </a:r>
            <a:r>
              <a:rPr lang="ru-RU" sz="3200" b="1" dirty="0"/>
              <a:t> </a:t>
            </a:r>
            <a:r>
              <a:rPr lang="ru-RU" sz="3200" b="1" dirty="0" err="1"/>
              <a:t>үлгілік</a:t>
            </a:r>
            <a:r>
              <a:rPr lang="ru-RU" sz="3200" b="1" dirty="0"/>
              <a:t> </a:t>
            </a:r>
            <a:r>
              <a:rPr lang="ru-RU" sz="3200" b="1" dirty="0" err="1"/>
              <a:t>оқу</a:t>
            </a:r>
            <a:r>
              <a:rPr lang="ru-RU" sz="3200" b="1" dirty="0"/>
              <a:t> </a:t>
            </a:r>
            <a:r>
              <a:rPr lang="ru-RU" sz="3200" b="1" dirty="0" err="1"/>
              <a:t>бағдарламасының</a:t>
            </a:r>
            <a:r>
              <a:rPr lang="ru-RU" sz="3200" b="1" dirty="0"/>
              <a:t> </a:t>
            </a:r>
            <a:r>
              <a:rPr lang="ru-RU" sz="3200" b="1" dirty="0" err="1"/>
              <a:t>мазмұны</a:t>
            </a:r>
            <a:r>
              <a:rPr lang="ru-RU" sz="3200" b="1" dirty="0" smtClean="0"/>
              <a:t>:</a:t>
            </a:r>
            <a:endParaRPr lang="x-none" sz="3200" b="1" dirty="0"/>
          </a:p>
        </p:txBody>
      </p:sp>
      <p:sp>
        <p:nvSpPr>
          <p:cNvPr id="3" name="Объект 2">
            <a:extLst>
              <a:ext uri="{FF2B5EF4-FFF2-40B4-BE49-F238E27FC236}">
                <a16:creationId xmlns:a16="http://schemas.microsoft.com/office/drawing/2014/main" xmlns="" id="{2E3BE8B9-E1C5-4B0B-773E-04EFD4060F37}"/>
              </a:ext>
            </a:extLst>
          </p:cNvPr>
          <p:cNvSpPr>
            <a:spLocks noGrp="1"/>
          </p:cNvSpPr>
          <p:nvPr>
            <p:ph idx="1"/>
          </p:nvPr>
        </p:nvSpPr>
        <p:spPr>
          <a:xfrm>
            <a:off x="236484" y="2338989"/>
            <a:ext cx="11808371" cy="3509362"/>
          </a:xfrm>
        </p:spPr>
        <p:txBody>
          <a:bodyPr>
            <a:noAutofit/>
          </a:bodyPr>
          <a:lstStyle/>
          <a:p>
            <a:pPr marL="742950" indent="-742950" algn="just">
              <a:buAutoNum type="arabicParenR"/>
            </a:pPr>
            <a:r>
              <a:rPr lang="ru-RU" dirty="0" err="1">
                <a:latin typeface="Arial" panose="020B0604020202020204" pitchFamily="34" charset="0"/>
                <a:cs typeface="Arial" panose="020B0604020202020204" pitchFamily="34" charset="0"/>
              </a:rPr>
              <a:t>т</a:t>
            </a:r>
            <a:r>
              <a:rPr lang="ru-RU" dirty="0" err="1" smtClean="0">
                <a:latin typeface="Arial" panose="020B0604020202020204" pitchFamily="34" charset="0"/>
                <a:cs typeface="Arial" panose="020B0604020202020204" pitchFamily="34" charset="0"/>
              </a:rPr>
              <a:t>әрбиелеу-білім</a:t>
            </a:r>
            <a:r>
              <a:rPr lang="ru-RU" dirty="0" smtClean="0">
                <a:latin typeface="Arial" panose="020B0604020202020204" pitchFamily="34" charset="0"/>
                <a:cs typeface="Arial" panose="020B0604020202020204" pitchFamily="34" charset="0"/>
              </a:rPr>
              <a:t> беру </a:t>
            </a:r>
            <a:r>
              <a:rPr lang="ru-RU" dirty="0" err="1" smtClean="0">
                <a:latin typeface="Arial" panose="020B0604020202020204" pitchFamily="34" charset="0"/>
                <a:cs typeface="Arial" panose="020B0604020202020204" pitchFamily="34" charset="0"/>
              </a:rPr>
              <a:t>процесінің</a:t>
            </a:r>
            <a:r>
              <a:rPr lang="ru-RU" dirty="0" smtClean="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міндеттерін</a:t>
            </a:r>
            <a:r>
              <a:rPr lang="ru-RU" dirty="0" smtClean="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іске</a:t>
            </a:r>
            <a:r>
              <a:rPr lang="ru-RU" dirty="0" smtClean="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асыруды</a:t>
            </a:r>
            <a:r>
              <a:rPr lang="ru-RU" dirty="0" smtClean="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a:p>
            <a:pPr marL="0" indent="0" algn="just">
              <a:buNone/>
            </a:pPr>
            <a:r>
              <a:rPr lang="ru-RU" dirty="0">
                <a:latin typeface="Arial" panose="020B0604020202020204" pitchFamily="34" charset="0"/>
                <a:cs typeface="Arial" panose="020B0604020202020204" pitchFamily="34" charset="0"/>
              </a:rPr>
              <a:t>2) </a:t>
            </a:r>
            <a:r>
              <a:rPr lang="ru-RU" dirty="0" err="1">
                <a:latin typeface="Arial" panose="020B0604020202020204" pitchFamily="34" charset="0"/>
                <a:cs typeface="Arial" panose="020B0604020202020204" pitchFamily="34" charset="0"/>
              </a:rPr>
              <a:t>ұ</a:t>
            </a:r>
            <a:r>
              <a:rPr lang="ru-RU" dirty="0" err="1" smtClean="0">
                <a:latin typeface="Arial" panose="020B0604020202020204" pitchFamily="34" charset="0"/>
                <a:cs typeface="Arial" panose="020B0604020202020204" pitchFamily="34" charset="0"/>
              </a:rPr>
              <a:t>йымдастырылған</a:t>
            </a:r>
            <a:r>
              <a:rPr lang="ru-RU" dirty="0" smtClean="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іс-әрекеттің</a:t>
            </a:r>
            <a:r>
              <a:rPr lang="ru-RU" dirty="0" smtClean="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мазмұнын</a:t>
            </a:r>
            <a:r>
              <a:rPr lang="ru-RU" dirty="0" smtClean="0">
                <a:latin typeface="Arial" panose="020B0604020202020204" pitchFamily="34" charset="0"/>
                <a:cs typeface="Arial" panose="020B0604020202020204" pitchFamily="34" charset="0"/>
              </a:rPr>
              <a:t>; </a:t>
            </a:r>
            <a:endParaRPr lang="ru-RU" dirty="0">
              <a:latin typeface="Arial" panose="020B0604020202020204" pitchFamily="34" charset="0"/>
              <a:cs typeface="Arial" panose="020B0604020202020204" pitchFamily="34" charset="0"/>
            </a:endParaRPr>
          </a:p>
          <a:p>
            <a:pPr marL="0" indent="0" algn="just">
              <a:buNone/>
            </a:pPr>
            <a:r>
              <a:rPr lang="ru-RU" dirty="0">
                <a:latin typeface="Arial" panose="020B0604020202020204" pitchFamily="34" charset="0"/>
                <a:cs typeface="Arial" panose="020B0604020202020204" pitchFamily="34" charset="0"/>
              </a:rPr>
              <a:t>3) </a:t>
            </a:r>
            <a:r>
              <a:rPr lang="ru-RU" dirty="0" err="1">
                <a:latin typeface="Arial" panose="020B0604020202020204" pitchFamily="34" charset="0"/>
                <a:cs typeface="Arial" panose="020B0604020202020204" pitchFamily="34" charset="0"/>
              </a:rPr>
              <a:t>ұйымдастырылған</a:t>
            </a:r>
            <a:r>
              <a:rPr lang="ru-RU" dirty="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іс-әрекетті</a:t>
            </a:r>
            <a:r>
              <a:rPr lang="ru-RU" dirty="0" smtClean="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тиімді</a:t>
            </a:r>
            <a:r>
              <a:rPr lang="ru-RU" dirty="0" smtClean="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кіріктіруді</a:t>
            </a:r>
            <a:r>
              <a:rPr lang="ru-RU" dirty="0" smtClean="0">
                <a:latin typeface="Arial" panose="020B0604020202020204" pitchFamily="34" charset="0"/>
                <a:cs typeface="Arial" panose="020B0604020202020204" pitchFamily="34" charset="0"/>
              </a:rPr>
              <a:t>;</a:t>
            </a:r>
            <a:endParaRPr lang="ru-RU" dirty="0">
              <a:latin typeface="Arial" panose="020B0604020202020204" pitchFamily="34" charset="0"/>
              <a:cs typeface="Arial" panose="020B0604020202020204" pitchFamily="34" charset="0"/>
            </a:endParaRPr>
          </a:p>
          <a:p>
            <a:pPr marL="0" indent="0" algn="just">
              <a:buNone/>
            </a:pPr>
            <a:r>
              <a:rPr lang="ru-RU" dirty="0">
                <a:latin typeface="Arial" panose="020B0604020202020204" pitchFamily="34" charset="0"/>
                <a:cs typeface="Arial" panose="020B0604020202020204" pitchFamily="34" charset="0"/>
              </a:rPr>
              <a:t>4) </a:t>
            </a:r>
            <a:r>
              <a:rPr lang="ru-RU" dirty="0" err="1">
                <a:latin typeface="Arial" panose="020B0604020202020204" pitchFamily="34" charset="0"/>
                <a:cs typeface="Arial" panose="020B0604020202020204" pitchFamily="34" charset="0"/>
              </a:rPr>
              <a:t>сабақтастық</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принциптерін</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тәрбие</a:t>
            </a:r>
            <a:r>
              <a:rPr lang="ru-RU" dirty="0">
                <a:latin typeface="Arial" panose="020B0604020202020204" pitchFamily="34" charset="0"/>
                <a:cs typeface="Arial" panose="020B0604020202020204" pitchFamily="34" charset="0"/>
              </a:rPr>
              <a:t> мен </a:t>
            </a:r>
            <a:r>
              <a:rPr lang="ru-RU" dirty="0" err="1">
                <a:latin typeface="Arial" panose="020B0604020202020204" pitchFamily="34" charset="0"/>
                <a:cs typeface="Arial" panose="020B0604020202020204" pitchFamily="34" charset="0"/>
              </a:rPr>
              <a:t>оқытудың</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үздіксіздігін</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қамтамасыз</a:t>
            </a:r>
            <a:r>
              <a:rPr lang="ru-RU" dirty="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етуді</a:t>
            </a:r>
            <a:r>
              <a:rPr lang="ru-RU" dirty="0" smtClean="0">
                <a:latin typeface="Arial" panose="020B0604020202020204" pitchFamily="34" charset="0"/>
                <a:cs typeface="Arial" panose="020B0604020202020204" pitchFamily="34" charset="0"/>
              </a:rPr>
              <a:t>; </a:t>
            </a:r>
          </a:p>
          <a:p>
            <a:pPr marL="0" indent="0" algn="just">
              <a:buNone/>
            </a:pPr>
            <a:r>
              <a:rPr lang="ru-RU" dirty="0" smtClean="0">
                <a:latin typeface="Arial" panose="020B0604020202020204" pitchFamily="34" charset="0"/>
                <a:cs typeface="Arial" panose="020B0604020202020204" pitchFamily="34" charset="0"/>
              </a:rPr>
              <a:t>5)</a:t>
            </a:r>
            <a:r>
              <a:rPr lang="ru-RU" dirty="0" err="1" smtClean="0">
                <a:latin typeface="Arial" panose="020B0604020202020204" pitchFamily="34" charset="0"/>
                <a:cs typeface="Arial" panose="020B0604020202020204" pitchFamily="34" charset="0"/>
              </a:rPr>
              <a:t>ұйымдастырылған</a:t>
            </a:r>
            <a:r>
              <a:rPr lang="ru-RU" dirty="0" smtClean="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іс-әрекеттің</a:t>
            </a:r>
            <a:r>
              <a:rPr lang="ru-RU" dirty="0">
                <a:latin typeface="Arial" panose="020B0604020202020204" pitchFamily="34" charset="0"/>
                <a:cs typeface="Arial" panose="020B0604020202020204" pitchFamily="34" charset="0"/>
              </a:rPr>
              <a:t> </a:t>
            </a:r>
            <a:r>
              <a:rPr lang="ru-RU" dirty="0" err="1">
                <a:latin typeface="Arial" panose="020B0604020202020204" pitchFamily="34" charset="0"/>
                <a:cs typeface="Arial" panose="020B0604020202020204" pitchFamily="34" charset="0"/>
              </a:rPr>
              <a:t>күтілетін</a:t>
            </a:r>
            <a:r>
              <a:rPr lang="ru-RU" dirty="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нәтижелерін</a:t>
            </a:r>
            <a:r>
              <a:rPr lang="ru-RU" dirty="0" smtClean="0">
                <a:latin typeface="Arial" panose="020B0604020202020204" pitchFamily="34" charset="0"/>
                <a:cs typeface="Arial" panose="020B0604020202020204" pitchFamily="34" charset="0"/>
              </a:rPr>
              <a:t> </a:t>
            </a:r>
            <a:r>
              <a:rPr lang="ru-RU" dirty="0" err="1" smtClean="0">
                <a:latin typeface="Arial" panose="020B0604020202020204" pitchFamily="34" charset="0"/>
                <a:cs typeface="Arial" panose="020B0604020202020204" pitchFamily="34" charset="0"/>
              </a:rPr>
              <a:t>қамтиды</a:t>
            </a:r>
            <a:r>
              <a:rPr lang="ru-RU" dirty="0" smtClean="0">
                <a:latin typeface="Arial" panose="020B0604020202020204" pitchFamily="34" charset="0"/>
                <a:cs typeface="Arial" panose="020B0604020202020204" pitchFamily="34" charset="0"/>
              </a:rPr>
              <a:t>. </a:t>
            </a:r>
            <a:endParaRPr lang="ru-RU" dirty="0">
              <a:latin typeface="Arial" panose="020B0604020202020204" pitchFamily="34" charset="0"/>
              <a:cs typeface="Arial" panose="020B0604020202020204" pitchFamily="34" charset="0"/>
            </a:endParaRPr>
          </a:p>
        </p:txBody>
      </p:sp>
      <p:sp>
        <p:nvSpPr>
          <p:cNvPr id="5" name="Номер слайда 4">
            <a:extLst>
              <a:ext uri="{FF2B5EF4-FFF2-40B4-BE49-F238E27FC236}">
                <a16:creationId xmlns:a16="http://schemas.microsoft.com/office/drawing/2014/main" xmlns="" id="{CC78B8BE-6939-CBCC-6EF7-8908FD55CBE4}"/>
              </a:ext>
            </a:extLst>
          </p:cNvPr>
          <p:cNvSpPr>
            <a:spLocks noGrp="1"/>
          </p:cNvSpPr>
          <p:nvPr>
            <p:ph type="sldNum" sz="quarter" idx="12"/>
          </p:nvPr>
        </p:nvSpPr>
        <p:spPr/>
        <p:txBody>
          <a:bodyPr/>
          <a:lstStyle/>
          <a:p>
            <a:fld id="{D60AA196-378B-4E34-85CE-A28CFE21B26D}" type="slidenum">
              <a:rPr lang="ru-RU" smtClean="0">
                <a:solidFill>
                  <a:prstClr val="black">
                    <a:tint val="75000"/>
                  </a:prstClr>
                </a:solidFill>
              </a:rPr>
              <a:pPr/>
              <a:t>18</a:t>
            </a:fld>
            <a:endParaRPr lang="ru-RU">
              <a:solidFill>
                <a:prstClr val="black">
                  <a:tint val="75000"/>
                </a:prstClr>
              </a:solidFill>
            </a:endParaRPr>
          </a:p>
        </p:txBody>
      </p:sp>
    </p:spTree>
    <p:extLst>
      <p:ext uri="{BB962C8B-B14F-4D97-AF65-F5344CB8AC3E}">
        <p14:creationId xmlns:p14="http://schemas.microsoft.com/office/powerpoint/2010/main" val="305364384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656896" y="0"/>
            <a:ext cx="10878207"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sz="2400" b="1" i="0" u="none" strike="noStrike" kern="1200" cap="none" spc="0" normalizeH="0" baseline="0" noProof="0" dirty="0" smtClean="0">
                <a:ln>
                  <a:noFill/>
                </a:ln>
                <a:solidFill>
                  <a:prstClr val="black"/>
                </a:solidFill>
                <a:effectLst/>
                <a:uLnTx/>
                <a:uFillTx/>
                <a:latin typeface="Calibri Light"/>
                <a:ea typeface="+mn-ea"/>
                <a:cs typeface="+mn-cs"/>
              </a:rPr>
              <a:t>МЕКТЕПКЕ</a:t>
            </a:r>
            <a:r>
              <a:rPr kumimoji="0" lang="ru-RU" sz="2400" b="1" i="0" u="none" strike="noStrike" kern="1200" cap="none" spc="0" normalizeH="0" noProof="0" dirty="0" smtClean="0">
                <a:ln>
                  <a:noFill/>
                </a:ln>
                <a:solidFill>
                  <a:prstClr val="black"/>
                </a:solidFill>
                <a:effectLst/>
                <a:uLnTx/>
                <a:uFillTx/>
                <a:latin typeface="Calibri Light"/>
                <a:ea typeface="+mn-ea"/>
                <a:cs typeface="+mn-cs"/>
              </a:rPr>
              <a:t> ДЕЙІНГІ ТӘРБИЕНІҢ ҮЛГІЛІК ОҚУ ЖОСПАРЫНЫҢ ЖОБАСЫ</a:t>
            </a:r>
            <a:r>
              <a:rPr kumimoji="0" lang="ru-RU" sz="2400" b="1" i="0" u="none" strike="noStrike" kern="1200" cap="none" spc="0" normalizeH="0" baseline="0" noProof="0" dirty="0" smtClean="0">
                <a:ln>
                  <a:noFill/>
                </a:ln>
                <a:solidFill>
                  <a:prstClr val="black"/>
                </a:solidFill>
                <a:effectLst/>
                <a:uLnTx/>
                <a:uFillTx/>
                <a:latin typeface="Calibri Light"/>
                <a:ea typeface="+mn-ea"/>
                <a:cs typeface="+mn-cs"/>
              </a:rPr>
              <a:t> </a:t>
            </a:r>
            <a:endParaRPr kumimoji="0" lang="ru-RU" sz="1050" b="1"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3" name="Таблица 2"/>
          <p:cNvGraphicFramePr>
            <a:graphicFrameLocks noGrp="1"/>
          </p:cNvGraphicFramePr>
          <p:nvPr>
            <p:extLst>
              <p:ext uri="{D42A27DB-BD31-4B8C-83A1-F6EECF244321}">
                <p14:modId xmlns:p14="http://schemas.microsoft.com/office/powerpoint/2010/main" val="3360641834"/>
              </p:ext>
            </p:extLst>
          </p:nvPr>
        </p:nvGraphicFramePr>
        <p:xfrm>
          <a:off x="0" y="731939"/>
          <a:ext cx="12192000" cy="5994955"/>
        </p:xfrm>
        <a:graphic>
          <a:graphicData uri="http://schemas.openxmlformats.org/drawingml/2006/table">
            <a:tbl>
              <a:tblPr firstRow="1" firstCol="1" bandRow="1"/>
              <a:tblGrid>
                <a:gridCol w="703620">
                  <a:extLst>
                    <a:ext uri="{9D8B030D-6E8A-4147-A177-3AD203B41FA5}">
                      <a16:colId xmlns:a16="http://schemas.microsoft.com/office/drawing/2014/main" xmlns="" val="20000"/>
                    </a:ext>
                  </a:extLst>
                </a:gridCol>
                <a:gridCol w="4501344">
                  <a:extLst>
                    <a:ext uri="{9D8B030D-6E8A-4147-A177-3AD203B41FA5}">
                      <a16:colId xmlns:a16="http://schemas.microsoft.com/office/drawing/2014/main" xmlns="" val="20001"/>
                    </a:ext>
                  </a:extLst>
                </a:gridCol>
                <a:gridCol w="2379721">
                  <a:extLst>
                    <a:ext uri="{9D8B030D-6E8A-4147-A177-3AD203B41FA5}">
                      <a16:colId xmlns:a16="http://schemas.microsoft.com/office/drawing/2014/main" xmlns="" val="20002"/>
                    </a:ext>
                  </a:extLst>
                </a:gridCol>
                <a:gridCol w="2167829">
                  <a:extLst>
                    <a:ext uri="{9D8B030D-6E8A-4147-A177-3AD203B41FA5}">
                      <a16:colId xmlns:a16="http://schemas.microsoft.com/office/drawing/2014/main" xmlns="" val="20003"/>
                    </a:ext>
                  </a:extLst>
                </a:gridCol>
                <a:gridCol w="2439486">
                  <a:extLst>
                    <a:ext uri="{9D8B030D-6E8A-4147-A177-3AD203B41FA5}">
                      <a16:colId xmlns:a16="http://schemas.microsoft.com/office/drawing/2014/main" xmlns="" val="20004"/>
                    </a:ext>
                  </a:extLst>
                </a:gridCol>
              </a:tblGrid>
              <a:tr h="203863">
                <a:tc rowSpan="2">
                  <a:txBody>
                    <a:bodyPr/>
                    <a:lstStyle/>
                    <a:p>
                      <a:pPr marL="12700" algn="ctr">
                        <a:lnSpc>
                          <a:spcPct val="115000"/>
                        </a:lnSpc>
                        <a:spcAft>
                          <a:spcPts val="100"/>
                        </a:spcAft>
                      </a:pPr>
                      <a:r>
                        <a:rPr lang="en-US" sz="2000" dirty="0">
                          <a:solidFill>
                            <a:srgbClr val="000000"/>
                          </a:solidFill>
                          <a:effectLst/>
                          <a:latin typeface="Times New Roman" panose="02020603050405020304" pitchFamily="18" charset="0"/>
                          <a:ea typeface="Times New Roman" panose="02020603050405020304" pitchFamily="18" charset="0"/>
                        </a:rPr>
                        <a:t>№ </a:t>
                      </a:r>
                      <a:r>
                        <a:rPr lang="ru-RU" sz="2000" dirty="0" smtClean="0">
                          <a:solidFill>
                            <a:srgbClr val="000000"/>
                          </a:solidFill>
                          <a:effectLst/>
                          <a:latin typeface="Times New Roman" panose="02020603050405020304" pitchFamily="18" charset="0"/>
                          <a:ea typeface="Times New Roman" panose="02020603050405020304" pitchFamily="18" charset="0"/>
                        </a:rPr>
                        <a:t>р/с</a:t>
                      </a:r>
                    </a:p>
                  </a:txBody>
                  <a:tcPr marL="7722" marR="7722" marT="7722" marB="7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indent="36830" algn="ctr">
                        <a:lnSpc>
                          <a:spcPct val="105000"/>
                        </a:lnSpc>
                      </a:pPr>
                      <a:r>
                        <a:rPr lang="kk-KZ" sz="1800" kern="1200" spc="10" dirty="0" smtClean="0">
                          <a:solidFill>
                            <a:srgbClr val="000000"/>
                          </a:solidFill>
                          <a:effectLst/>
                          <a:latin typeface="+mn-lt"/>
                          <a:ea typeface="Calibri" panose="020F0502020204030204" pitchFamily="34" charset="0"/>
                        </a:rPr>
                        <a:t>*Ұйымдастырылған іс-әрекет</a:t>
                      </a:r>
                      <a:endParaRPr lang="ru-RU" sz="1800" dirty="0">
                        <a:effectLst/>
                        <a:latin typeface="+mn-lt"/>
                        <a:ea typeface="Times New Roman" panose="02020603050405020304" pitchFamily="18" charset="0"/>
                      </a:endParaRPr>
                    </a:p>
                  </a:txBody>
                  <a:tcPr marL="55599" marR="5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indent="36830" algn="ctr">
                        <a:lnSpc>
                          <a:spcPct val="105000"/>
                        </a:lnSpc>
                        <a:spcAft>
                          <a:spcPts val="0"/>
                        </a:spcAft>
                      </a:pPr>
                      <a:r>
                        <a:rPr lang="kk-KZ" sz="1800" kern="1200" dirty="0" smtClean="0">
                          <a:solidFill>
                            <a:srgbClr val="000000"/>
                          </a:solidFill>
                          <a:effectLst/>
                          <a:latin typeface="Calibri" panose="020F0502020204030204" pitchFamily="34" charset="0"/>
                          <a:ea typeface="Calibri" panose="020F0502020204030204" pitchFamily="34" charset="0"/>
                        </a:rPr>
                        <a:t>Ұйымдастырылған іс-әрекет</a:t>
                      </a:r>
                      <a:endParaRPr lang="ru-RU" sz="1800" dirty="0">
                        <a:effectLst/>
                        <a:latin typeface="Calibri" panose="020F0502020204030204" pitchFamily="34" charset="0"/>
                        <a:ea typeface="Times New Roman" panose="02020603050405020304" pitchFamily="18" charset="0"/>
                      </a:endParaRPr>
                    </a:p>
                  </a:txBody>
                  <a:tcPr marL="55599" marR="5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xmlns="" val="10000"/>
                  </a:ext>
                </a:extLst>
              </a:tr>
              <a:tr h="713520">
                <a:tc vMerge="1">
                  <a:txBody>
                    <a:bodyPr/>
                    <a:lstStyle/>
                    <a:p>
                      <a:endParaRPr lang="ru-RU"/>
                    </a:p>
                  </a:txBody>
                  <a:tcPr/>
                </a:tc>
                <a:tc vMerge="1">
                  <a:txBody>
                    <a:bodyPr/>
                    <a:lstStyle/>
                    <a:p>
                      <a:endParaRPr lang="ru-RU"/>
                    </a:p>
                  </a:txBody>
                  <a:tcPr/>
                </a:tc>
                <a:tc>
                  <a:txBody>
                    <a:bodyPr/>
                    <a:lstStyle/>
                    <a:p>
                      <a:pPr algn="ctr">
                        <a:lnSpc>
                          <a:spcPct val="105000"/>
                        </a:lnSpc>
                        <a:spcAft>
                          <a:spcPts val="0"/>
                        </a:spcAft>
                      </a:pPr>
                      <a:r>
                        <a:rPr lang="ru-RU" sz="1400" kern="1200" dirty="0" err="1" smtClean="0">
                          <a:solidFill>
                            <a:srgbClr val="000000"/>
                          </a:solidFill>
                          <a:effectLst/>
                          <a:latin typeface="Calibri" panose="020F0502020204030204" pitchFamily="34" charset="0"/>
                          <a:ea typeface="Calibri" panose="020F0502020204030204" pitchFamily="34" charset="0"/>
                        </a:rPr>
                        <a:t>ортаңғы</a:t>
                      </a:r>
                      <a:r>
                        <a:rPr lang="ru-RU" sz="1400" kern="1200" dirty="0" smtClean="0">
                          <a:solidFill>
                            <a:srgbClr val="000000"/>
                          </a:solidFill>
                          <a:effectLst/>
                          <a:latin typeface="Calibri" panose="020F0502020204030204" pitchFamily="34" charset="0"/>
                          <a:ea typeface="Calibri" panose="020F0502020204030204" pitchFamily="34" charset="0"/>
                        </a:rPr>
                        <a:t> топ (3 </a:t>
                      </a:r>
                      <a:r>
                        <a:rPr lang="ru-RU" sz="1400" kern="1200" dirty="0" err="1" smtClean="0">
                          <a:solidFill>
                            <a:srgbClr val="000000"/>
                          </a:solidFill>
                          <a:effectLst/>
                          <a:latin typeface="Calibri" panose="020F0502020204030204" pitchFamily="34" charset="0"/>
                          <a:ea typeface="Calibri" panose="020F0502020204030204" pitchFamily="34" charset="0"/>
                        </a:rPr>
                        <a:t>жастағы</a:t>
                      </a:r>
                      <a:r>
                        <a:rPr lang="ru-RU" sz="1400" kern="1200" dirty="0" smtClean="0">
                          <a:solidFill>
                            <a:srgbClr val="000000"/>
                          </a:solidFill>
                          <a:effectLst/>
                          <a:latin typeface="Calibri" panose="020F0502020204030204" pitchFamily="34" charset="0"/>
                          <a:ea typeface="Calibri" panose="020F0502020204030204" pitchFamily="34" charset="0"/>
                        </a:rPr>
                        <a:t> </a:t>
                      </a:r>
                      <a:r>
                        <a:rPr lang="ru-RU" sz="1400" kern="1200" dirty="0" err="1" smtClean="0">
                          <a:solidFill>
                            <a:srgbClr val="000000"/>
                          </a:solidFill>
                          <a:effectLst/>
                          <a:latin typeface="Calibri" panose="020F0502020204030204" pitchFamily="34" charset="0"/>
                          <a:ea typeface="Calibri" panose="020F0502020204030204" pitchFamily="34" charset="0"/>
                        </a:rPr>
                        <a:t>балалар</a:t>
                      </a:r>
                      <a:r>
                        <a:rPr lang="ru-RU" sz="1400" kern="1200" dirty="0" smtClean="0">
                          <a:solidFill>
                            <a:srgbClr val="000000"/>
                          </a:solidFill>
                          <a:effectLst/>
                          <a:latin typeface="Calibri" panose="020F0502020204030204" pitchFamily="34" charset="0"/>
                          <a:ea typeface="Calibri" panose="020F0502020204030204" pitchFamily="34" charset="0"/>
                        </a:rPr>
                        <a:t>)</a:t>
                      </a:r>
                    </a:p>
                  </a:txBody>
                  <a:tcPr marL="55599" marR="5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36830" algn="ctr">
                        <a:lnSpc>
                          <a:spcPct val="105000"/>
                        </a:lnSpc>
                        <a:spcAft>
                          <a:spcPts val="0"/>
                        </a:spcAft>
                      </a:pPr>
                      <a:r>
                        <a:rPr lang="ru-RU" sz="1400" kern="1200" dirty="0" err="1" smtClean="0">
                          <a:solidFill>
                            <a:srgbClr val="000000"/>
                          </a:solidFill>
                          <a:effectLst/>
                          <a:latin typeface="Calibri" panose="020F0502020204030204" pitchFamily="34" charset="0"/>
                          <a:ea typeface="Calibri" panose="020F0502020204030204" pitchFamily="34" charset="0"/>
                        </a:rPr>
                        <a:t>ересек</a:t>
                      </a:r>
                      <a:r>
                        <a:rPr lang="ru-RU" sz="1400" kern="1200" dirty="0" smtClean="0">
                          <a:solidFill>
                            <a:srgbClr val="000000"/>
                          </a:solidFill>
                          <a:effectLst/>
                          <a:latin typeface="Calibri" panose="020F0502020204030204" pitchFamily="34" charset="0"/>
                          <a:ea typeface="Calibri" panose="020F0502020204030204" pitchFamily="34" charset="0"/>
                        </a:rPr>
                        <a:t> топ ( 4 </a:t>
                      </a:r>
                      <a:r>
                        <a:rPr lang="ru-RU" sz="1400" kern="1200" dirty="0" err="1" smtClean="0">
                          <a:solidFill>
                            <a:srgbClr val="000000"/>
                          </a:solidFill>
                          <a:effectLst/>
                          <a:latin typeface="Calibri" panose="020F0502020204030204" pitchFamily="34" charset="0"/>
                          <a:ea typeface="Calibri" panose="020F0502020204030204" pitchFamily="34" charset="0"/>
                        </a:rPr>
                        <a:t>жастағы</a:t>
                      </a:r>
                      <a:r>
                        <a:rPr lang="ru-RU" sz="1400" kern="1200" dirty="0" smtClean="0">
                          <a:solidFill>
                            <a:srgbClr val="000000"/>
                          </a:solidFill>
                          <a:effectLst/>
                          <a:latin typeface="Calibri" panose="020F0502020204030204" pitchFamily="34" charset="0"/>
                          <a:ea typeface="Calibri" panose="020F0502020204030204" pitchFamily="34" charset="0"/>
                        </a:rPr>
                        <a:t> </a:t>
                      </a:r>
                      <a:r>
                        <a:rPr lang="ru-RU" sz="1400" kern="1200" dirty="0" err="1" smtClean="0">
                          <a:solidFill>
                            <a:srgbClr val="000000"/>
                          </a:solidFill>
                          <a:effectLst/>
                          <a:latin typeface="Calibri" panose="020F0502020204030204" pitchFamily="34" charset="0"/>
                          <a:ea typeface="Calibri" panose="020F0502020204030204" pitchFamily="34" charset="0"/>
                        </a:rPr>
                        <a:t>балалар</a:t>
                      </a:r>
                      <a:r>
                        <a:rPr lang="ru-RU" sz="1400" kern="1200" dirty="0" smtClean="0">
                          <a:solidFill>
                            <a:srgbClr val="000000"/>
                          </a:solidFill>
                          <a:effectLst/>
                          <a:latin typeface="Calibri" panose="020F0502020204030204" pitchFamily="34" charset="0"/>
                          <a:ea typeface="Calibri" panose="020F0502020204030204" pitchFamily="34" charset="0"/>
                        </a:rPr>
                        <a:t>)</a:t>
                      </a:r>
                    </a:p>
                  </a:txBody>
                  <a:tcPr marL="55599" marR="55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indent="36830" algn="ctr">
                        <a:lnSpc>
                          <a:spcPct val="105000"/>
                        </a:lnSpc>
                        <a:spcAft>
                          <a:spcPts val="0"/>
                        </a:spcAft>
                      </a:pPr>
                      <a:r>
                        <a:rPr lang="ru-RU" sz="1400" kern="1200" dirty="0" err="1" smtClean="0">
                          <a:solidFill>
                            <a:srgbClr val="000000"/>
                          </a:solidFill>
                          <a:effectLst/>
                          <a:latin typeface="Calibri" panose="020F0502020204030204" pitchFamily="34" charset="0"/>
                          <a:ea typeface="Calibri" panose="020F0502020204030204" pitchFamily="34" charset="0"/>
                        </a:rPr>
                        <a:t>мектепалды</a:t>
                      </a:r>
                      <a:r>
                        <a:rPr lang="ru-RU" sz="1400" kern="1200" dirty="0" smtClean="0">
                          <a:solidFill>
                            <a:srgbClr val="000000"/>
                          </a:solidFill>
                          <a:effectLst/>
                          <a:latin typeface="Calibri" panose="020F0502020204030204" pitchFamily="34" charset="0"/>
                          <a:ea typeface="Calibri" panose="020F0502020204030204" pitchFamily="34" charset="0"/>
                        </a:rPr>
                        <a:t> топ/</a:t>
                      </a:r>
                      <a:r>
                        <a:rPr lang="ru-RU" sz="1400" kern="1200" dirty="0" err="1" smtClean="0">
                          <a:solidFill>
                            <a:srgbClr val="000000"/>
                          </a:solidFill>
                          <a:effectLst/>
                          <a:latin typeface="Calibri" panose="020F0502020204030204" pitchFamily="34" charset="0"/>
                          <a:ea typeface="Calibri" panose="020F0502020204030204" pitchFamily="34" charset="0"/>
                        </a:rPr>
                        <a:t>сынып</a:t>
                      </a:r>
                      <a:r>
                        <a:rPr lang="ru-RU" sz="1400" kern="1200" dirty="0" smtClean="0">
                          <a:solidFill>
                            <a:srgbClr val="000000"/>
                          </a:solidFill>
                          <a:effectLst/>
                          <a:latin typeface="Calibri" panose="020F0502020204030204" pitchFamily="34" charset="0"/>
                          <a:ea typeface="Calibri" panose="020F0502020204030204" pitchFamily="34" charset="0"/>
                        </a:rPr>
                        <a:t> (5 </a:t>
                      </a:r>
                      <a:r>
                        <a:rPr lang="ru-RU" sz="1400" kern="1200" dirty="0" err="1" smtClean="0">
                          <a:solidFill>
                            <a:srgbClr val="000000"/>
                          </a:solidFill>
                          <a:effectLst/>
                          <a:latin typeface="Calibri" panose="020F0502020204030204" pitchFamily="34" charset="0"/>
                          <a:ea typeface="Calibri" panose="020F0502020204030204" pitchFamily="34" charset="0"/>
                        </a:rPr>
                        <a:t>жастағы</a:t>
                      </a:r>
                      <a:r>
                        <a:rPr lang="ru-RU" sz="1400" kern="1200" dirty="0" smtClean="0">
                          <a:solidFill>
                            <a:srgbClr val="000000"/>
                          </a:solidFill>
                          <a:effectLst/>
                          <a:latin typeface="Calibri" panose="020F0502020204030204" pitchFamily="34" charset="0"/>
                          <a:ea typeface="Calibri" panose="020F0502020204030204" pitchFamily="34" charset="0"/>
                        </a:rPr>
                        <a:t> </a:t>
                      </a:r>
                      <a:r>
                        <a:rPr lang="ru-RU" sz="1400" kern="1200" dirty="0" err="1" smtClean="0">
                          <a:solidFill>
                            <a:srgbClr val="000000"/>
                          </a:solidFill>
                          <a:effectLst/>
                          <a:latin typeface="Calibri" panose="020F0502020204030204" pitchFamily="34" charset="0"/>
                          <a:ea typeface="Calibri" panose="020F0502020204030204" pitchFamily="34" charset="0"/>
                        </a:rPr>
                        <a:t>балалар</a:t>
                      </a:r>
                      <a:r>
                        <a:rPr lang="ru-RU" sz="1400" kern="1200" dirty="0" smtClean="0">
                          <a:solidFill>
                            <a:srgbClr val="000000"/>
                          </a:solidFill>
                          <a:effectLst/>
                          <a:latin typeface="Calibri" panose="020F0502020204030204" pitchFamily="34" charset="0"/>
                          <a:ea typeface="Calibri" panose="020F0502020204030204" pitchFamily="34" charset="0"/>
                        </a:rPr>
                        <a:t>)</a:t>
                      </a:r>
                    </a:p>
                  </a:txBody>
                  <a:tcPr marL="55599" marR="55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0001"/>
                  </a:ext>
                </a:extLst>
              </a:tr>
              <a:tr h="300852">
                <a:tc rowSpan="2">
                  <a:txBody>
                    <a:bodyPr/>
                    <a:lstStyle/>
                    <a:p>
                      <a:pPr marL="12700" algn="ctr">
                        <a:lnSpc>
                          <a:spcPct val="115000"/>
                        </a:lnSpc>
                        <a:spcAft>
                          <a:spcPts val="100"/>
                        </a:spcAft>
                      </a:pPr>
                      <a:r>
                        <a:rPr lang="en-US" sz="2000" dirty="0">
                          <a:solidFill>
                            <a:srgbClr val="000000"/>
                          </a:solidFill>
                          <a:effectLst/>
                          <a:latin typeface="Times New Roman" panose="02020603050405020304" pitchFamily="18" charset="0"/>
                          <a:ea typeface="Times New Roman" panose="02020603050405020304" pitchFamily="18" charset="0"/>
                        </a:rPr>
                        <a:t>1</a:t>
                      </a:r>
                      <a:endParaRPr lang="ru-RU" sz="2000" dirty="0">
                        <a:effectLst/>
                        <a:latin typeface="Times New Roman" panose="02020603050405020304" pitchFamily="18" charset="0"/>
                        <a:ea typeface="Times New Roman" panose="02020603050405020304" pitchFamily="18" charset="0"/>
                      </a:endParaRPr>
                    </a:p>
                  </a:txBody>
                  <a:tcPr marL="7722" marR="7722" marT="7722" marB="7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64135" marR="109855" algn="just">
                        <a:lnSpc>
                          <a:spcPct val="105000"/>
                        </a:lnSpc>
                        <a:spcAft>
                          <a:spcPts val="0"/>
                        </a:spcAft>
                      </a:pPr>
                      <a:r>
                        <a:rPr lang="ru-RU" sz="1600" kern="1200" dirty="0" err="1" smtClean="0">
                          <a:solidFill>
                            <a:srgbClr val="000000"/>
                          </a:solidFill>
                          <a:effectLst/>
                          <a:latin typeface="Calibri" panose="020F0502020204030204" pitchFamily="34" charset="0"/>
                          <a:ea typeface="Calibri" panose="020F0502020204030204" pitchFamily="34" charset="0"/>
                        </a:rPr>
                        <a:t>Дене</a:t>
                      </a:r>
                      <a:r>
                        <a:rPr lang="ru-RU" sz="1600" kern="1200" dirty="0" smtClean="0">
                          <a:solidFill>
                            <a:srgbClr val="000000"/>
                          </a:solidFill>
                          <a:effectLst/>
                          <a:latin typeface="Calibri" panose="020F0502020204030204" pitchFamily="34" charset="0"/>
                          <a:ea typeface="Calibri" panose="020F0502020204030204" pitchFamily="34" charset="0"/>
                        </a:rPr>
                        <a:t> </a:t>
                      </a:r>
                      <a:r>
                        <a:rPr lang="ru-RU" sz="1600" kern="1200" dirty="0" err="1" smtClean="0">
                          <a:solidFill>
                            <a:srgbClr val="000000"/>
                          </a:solidFill>
                          <a:effectLst/>
                          <a:latin typeface="Calibri" panose="020F0502020204030204" pitchFamily="34" charset="0"/>
                          <a:ea typeface="Calibri" panose="020F0502020204030204" pitchFamily="34" charset="0"/>
                        </a:rPr>
                        <a:t>шынықтыру</a:t>
                      </a:r>
                      <a:endParaRPr lang="ru-RU" sz="1600"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аптасына үш рет</a:t>
                      </a:r>
                    </a:p>
                  </a:txBody>
                  <a:tcPr marL="9525" marR="9525" marT="9525" marB="9525">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аптасына үш рет</a:t>
                      </a:r>
                    </a:p>
                  </a:txBody>
                  <a:tcPr marL="68580" marR="6858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5000"/>
                        </a:lnSpc>
                        <a:spcAft>
                          <a:spcPts val="0"/>
                        </a:spcAft>
                      </a:pPr>
                      <a:r>
                        <a:rPr lang="ru-RU" sz="1600" dirty="0" err="1" smtClean="0">
                          <a:effectLst/>
                          <a:latin typeface="Calibri" panose="020F0502020204030204" pitchFamily="34" charset="0"/>
                          <a:ea typeface="Times New Roman" panose="02020603050405020304" pitchFamily="18" charset="0"/>
                        </a:rPr>
                        <a:t>аптасына</a:t>
                      </a:r>
                      <a:r>
                        <a:rPr lang="ru-RU" sz="1600" dirty="0" smtClean="0">
                          <a:effectLst/>
                          <a:latin typeface="Calibri" panose="020F0502020204030204" pitchFamily="34" charset="0"/>
                          <a:ea typeface="Times New Roman" panose="02020603050405020304" pitchFamily="18" charset="0"/>
                        </a:rPr>
                        <a:t> </a:t>
                      </a:r>
                      <a:r>
                        <a:rPr lang="ru-RU" sz="1600" dirty="0" err="1" smtClean="0">
                          <a:effectLst/>
                          <a:latin typeface="Calibri" panose="020F0502020204030204" pitchFamily="34" charset="0"/>
                          <a:ea typeface="Times New Roman" panose="02020603050405020304" pitchFamily="18" charset="0"/>
                        </a:rPr>
                        <a:t>үш</a:t>
                      </a:r>
                      <a:r>
                        <a:rPr lang="ru-RU" sz="1600" dirty="0" smtClean="0">
                          <a:effectLst/>
                          <a:latin typeface="Calibri" panose="020F0502020204030204" pitchFamily="34" charset="0"/>
                          <a:ea typeface="Times New Roman" panose="02020603050405020304" pitchFamily="18" charset="0"/>
                        </a:rPr>
                        <a:t> </a:t>
                      </a:r>
                      <a:r>
                        <a:rPr lang="ru-RU" sz="1600" dirty="0" err="1" smtClean="0">
                          <a:effectLst/>
                          <a:latin typeface="Calibri" panose="020F0502020204030204" pitchFamily="34" charset="0"/>
                          <a:ea typeface="Times New Roman" panose="02020603050405020304" pitchFamily="18" charset="0"/>
                        </a:rPr>
                        <a:t>рет</a:t>
                      </a:r>
                      <a:endParaRPr lang="ru-RU" sz="1600" dirty="0" smtClean="0">
                        <a:effectLst/>
                        <a:latin typeface="Calibri" panose="020F0502020204030204" pitchFamily="34" charset="0"/>
                        <a:ea typeface="Times New Roman" panose="02020603050405020304" pitchFamily="18" charset="0"/>
                      </a:endParaRPr>
                    </a:p>
                  </a:txBody>
                  <a:tcPr marL="55599" marR="555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46903">
                <a:tc vMerge="1">
                  <a:txBody>
                    <a:bodyPr/>
                    <a:lstStyle/>
                    <a:p>
                      <a:endParaRPr lang="ru-RU"/>
                    </a:p>
                  </a:txBody>
                  <a:tcPr/>
                </a:tc>
                <a:tc>
                  <a:txBody>
                    <a:bodyPr/>
                    <a:lstStyle/>
                    <a:p>
                      <a:pPr marL="64135" marR="109855" algn="just">
                        <a:lnSpc>
                          <a:spcPct val="105000"/>
                        </a:lnSpc>
                        <a:spcAft>
                          <a:spcPts val="0"/>
                        </a:spcAft>
                      </a:pPr>
                      <a:r>
                        <a:rPr lang="kk-KZ" sz="1600" kern="1200" dirty="0">
                          <a:solidFill>
                            <a:srgbClr val="000000"/>
                          </a:solidFill>
                          <a:effectLst/>
                          <a:latin typeface="+mn-lt"/>
                          <a:ea typeface="Calibri" panose="020F0502020204030204" pitchFamily="34" charset="0"/>
                        </a:rPr>
                        <a:t>**</a:t>
                      </a:r>
                      <a:endParaRPr lang="ru-RU" sz="1600" dirty="0">
                        <a:effectLst/>
                        <a:latin typeface="+mn-lt"/>
                        <a:ea typeface="Times New Roman" panose="02020603050405020304" pitchFamily="18" charset="0"/>
                      </a:endParaRPr>
                    </a:p>
                  </a:txBody>
                  <a:tcPr marL="7722" marR="7722" marT="7722" marB="7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5000"/>
                        </a:lnSpc>
                        <a:spcAft>
                          <a:spcPts val="0"/>
                        </a:spcAft>
                      </a:pPr>
                      <a:r>
                        <a:rPr lang="ru-RU" sz="1600" dirty="0" smtClean="0">
                          <a:effectLst/>
                          <a:latin typeface="Calibri" panose="020F0502020204030204" pitchFamily="34" charset="0"/>
                          <a:ea typeface="Times New Roman" panose="02020603050405020304" pitchFamily="18" charset="0"/>
                        </a:rPr>
                        <a:t>күн </a:t>
                      </a:r>
                      <a:r>
                        <a:rPr lang="ru-RU" sz="1600" dirty="0" err="1" smtClean="0">
                          <a:effectLst/>
                          <a:latin typeface="Calibri" panose="020F0502020204030204" pitchFamily="34" charset="0"/>
                          <a:ea typeface="Times New Roman" panose="02020603050405020304" pitchFamily="18" charset="0"/>
                        </a:rPr>
                        <a:t>сайын</a:t>
                      </a:r>
                      <a:endParaRPr lang="ru-RU" sz="1600" dirty="0">
                        <a:effectLst/>
                        <a:latin typeface="Calibri" panose="020F0502020204030204" pitchFamily="34" charset="0"/>
                        <a:ea typeface="Times New Roman" panose="02020603050405020304" pitchFamily="18" charset="0"/>
                      </a:endParaRPr>
                    </a:p>
                  </a:txBody>
                  <a:tcPr marL="7722" marR="7722" marT="7722" marB="7722">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күн сайын</a:t>
                      </a:r>
                    </a:p>
                  </a:txBody>
                  <a:tcPr marL="55599" marR="555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күн сайын</a:t>
                      </a:r>
                    </a:p>
                  </a:txBody>
                  <a:tcPr marL="55599" marR="55599"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r h="433948">
                <a:tc rowSpan="3">
                  <a:txBody>
                    <a:bodyPr/>
                    <a:lstStyle/>
                    <a:p>
                      <a:pPr marL="12700" algn="ctr">
                        <a:lnSpc>
                          <a:spcPct val="115000"/>
                        </a:lnSpc>
                        <a:spcAft>
                          <a:spcPts val="100"/>
                        </a:spcAft>
                      </a:pPr>
                      <a:r>
                        <a:rPr lang="en-US" sz="2000">
                          <a:solidFill>
                            <a:srgbClr val="000000"/>
                          </a:solidFill>
                          <a:effectLst/>
                          <a:latin typeface="Times New Roman" panose="02020603050405020304" pitchFamily="18" charset="0"/>
                          <a:ea typeface="Times New Roman" panose="02020603050405020304" pitchFamily="18" charset="0"/>
                        </a:rPr>
                        <a:t>2</a:t>
                      </a:r>
                      <a:endParaRPr lang="ru-RU" sz="2000">
                        <a:effectLst/>
                        <a:latin typeface="Times New Roman" panose="02020603050405020304" pitchFamily="18" charset="0"/>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ru-RU" sz="1600" kern="1200" dirty="0" err="1" smtClean="0">
                          <a:solidFill>
                            <a:srgbClr val="000000"/>
                          </a:solidFill>
                          <a:effectLst/>
                          <a:latin typeface="Calibri" panose="020F0502020204030204" pitchFamily="34" charset="0"/>
                          <a:ea typeface="Calibri" panose="020F0502020204030204" pitchFamily="34" charset="0"/>
                        </a:rPr>
                        <a:t>Сөйлеуді</a:t>
                      </a:r>
                      <a:r>
                        <a:rPr lang="ru-RU" sz="1600" kern="1200" dirty="0" smtClean="0">
                          <a:solidFill>
                            <a:srgbClr val="000000"/>
                          </a:solidFill>
                          <a:effectLst/>
                          <a:latin typeface="Calibri" panose="020F0502020204030204" pitchFamily="34" charset="0"/>
                          <a:ea typeface="Calibri" panose="020F0502020204030204" pitchFamily="34" charset="0"/>
                        </a:rPr>
                        <a:t> </a:t>
                      </a:r>
                      <a:r>
                        <a:rPr lang="ru-RU" sz="1600" kern="1200" dirty="0" err="1" smtClean="0">
                          <a:solidFill>
                            <a:srgbClr val="000000"/>
                          </a:solidFill>
                          <a:effectLst/>
                          <a:latin typeface="Calibri" panose="020F0502020204030204" pitchFamily="34" charset="0"/>
                          <a:ea typeface="Calibri" panose="020F0502020204030204" pitchFamily="34" charset="0"/>
                        </a:rPr>
                        <a:t>дамыту</a:t>
                      </a:r>
                      <a:r>
                        <a:rPr lang="ru-RU" sz="1600" kern="1200" dirty="0" smtClean="0">
                          <a:solidFill>
                            <a:srgbClr val="000000"/>
                          </a:solidFill>
                          <a:effectLst/>
                          <a:latin typeface="Calibri" panose="020F0502020204030204" pitchFamily="34" charset="0"/>
                          <a:ea typeface="Calibri" panose="020F0502020204030204" pitchFamily="34" charset="0"/>
                        </a:rPr>
                        <a:t>  </a:t>
                      </a:r>
                      <a:r>
                        <a:rPr lang="ru-RU" sz="1600" kern="1200" dirty="0" err="1" smtClean="0">
                          <a:solidFill>
                            <a:srgbClr val="000000"/>
                          </a:solidFill>
                          <a:effectLst/>
                          <a:latin typeface="Calibri" panose="020F0502020204030204" pitchFamily="34" charset="0"/>
                          <a:ea typeface="Calibri" panose="020F0502020204030204" pitchFamily="34" charset="0"/>
                        </a:rPr>
                        <a:t>және</a:t>
                      </a:r>
                      <a:r>
                        <a:rPr lang="ru-RU" sz="1600" kern="1200" dirty="0" smtClean="0">
                          <a:solidFill>
                            <a:srgbClr val="000000"/>
                          </a:solidFill>
                          <a:effectLst/>
                          <a:latin typeface="Calibri" panose="020F0502020204030204" pitchFamily="34" charset="0"/>
                          <a:ea typeface="Calibri" panose="020F0502020204030204" pitchFamily="34" charset="0"/>
                        </a:rPr>
                        <a:t> </a:t>
                      </a:r>
                      <a:r>
                        <a:rPr lang="ru-RU" sz="1600" kern="1200" dirty="0" err="1" smtClean="0">
                          <a:solidFill>
                            <a:srgbClr val="000000"/>
                          </a:solidFill>
                          <a:effectLst/>
                          <a:latin typeface="Calibri" panose="020F0502020204030204" pitchFamily="34" charset="0"/>
                          <a:ea typeface="Calibri" panose="020F0502020204030204" pitchFamily="34" charset="0"/>
                        </a:rPr>
                        <a:t>көркем</a:t>
                      </a:r>
                      <a:r>
                        <a:rPr lang="ru-RU" sz="1600" kern="1200" dirty="0" smtClean="0">
                          <a:solidFill>
                            <a:srgbClr val="000000"/>
                          </a:solidFill>
                          <a:effectLst/>
                          <a:latin typeface="Calibri" panose="020F0502020204030204" pitchFamily="34" charset="0"/>
                          <a:ea typeface="Calibri" panose="020F0502020204030204" pitchFamily="34" charset="0"/>
                        </a:rPr>
                        <a:t> </a:t>
                      </a:r>
                      <a:r>
                        <a:rPr lang="ru-RU" sz="1600" kern="1200" dirty="0" err="1" smtClean="0">
                          <a:solidFill>
                            <a:srgbClr val="000000"/>
                          </a:solidFill>
                          <a:effectLst/>
                          <a:latin typeface="Calibri" panose="020F0502020204030204" pitchFamily="34" charset="0"/>
                          <a:ea typeface="Calibri" panose="020F0502020204030204" pitchFamily="34" charset="0"/>
                        </a:rPr>
                        <a:t>әдебиет</a:t>
                      </a:r>
                      <a:endParaRPr lang="ru-RU" sz="1600"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600" kern="1200" dirty="0" smtClean="0">
                          <a:solidFill>
                            <a:srgbClr val="000000"/>
                          </a:solidFill>
                          <a:effectLst/>
                          <a:latin typeface="Times New Roman" panose="02020603050405020304" pitchFamily="18" charset="0"/>
                          <a:ea typeface="Times New Roman" panose="02020603050405020304" pitchFamily="18" charset="0"/>
                        </a:rPr>
                        <a:t>күн сайын</a:t>
                      </a: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kk-KZ" sz="1600" kern="1200" dirty="0" smtClean="0">
                          <a:solidFill>
                            <a:srgbClr val="000000"/>
                          </a:solidFill>
                          <a:effectLst/>
                          <a:latin typeface="Times New Roman" panose="02020603050405020304" pitchFamily="18" charset="0"/>
                          <a:ea typeface="Times New Roman" panose="02020603050405020304" pitchFamily="18" charset="0"/>
                        </a:rPr>
                        <a:t>күн сайын</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a:solidFill>
                            <a:srgbClr val="000000"/>
                          </a:solidFill>
                          <a:effectLst/>
                          <a:latin typeface="Calibri" panose="020F0502020204030204" pitchFamily="34" charset="0"/>
                          <a:ea typeface="Times New Roman" panose="02020603050405020304" pitchFamily="18" charset="0"/>
                        </a:rPr>
                        <a:t> </a:t>
                      </a:r>
                      <a:r>
                        <a:rPr lang="kk-KZ" sz="1600" kern="1200" dirty="0" smtClean="0">
                          <a:solidFill>
                            <a:srgbClr val="000000"/>
                          </a:solidFill>
                          <a:effectLst/>
                          <a:latin typeface="Calibri" panose="020F0502020204030204" pitchFamily="34" charset="0"/>
                          <a:ea typeface="Times New Roman" panose="02020603050405020304" pitchFamily="18" charset="0"/>
                        </a:rPr>
                        <a:t>күн сайын</a:t>
                      </a:r>
                    </a:p>
                    <a:p>
                      <a:pPr algn="ctr">
                        <a:lnSpc>
                          <a:spcPct val="105000"/>
                        </a:lnSpc>
                        <a:spcAft>
                          <a:spcPts val="0"/>
                        </a:spcAft>
                      </a:pPr>
                      <a:r>
                        <a:rPr lang="kk-KZ" sz="1600" kern="1200" dirty="0">
                          <a:solidFill>
                            <a:srgbClr val="000000"/>
                          </a:solidFill>
                          <a:effectLst/>
                          <a:latin typeface="Calibri" panose="020F0502020204030204" pitchFamily="34" charset="0"/>
                          <a:ea typeface="Times New Roman" panose="02020603050405020304" pitchFamily="18" charset="0"/>
                        </a:rPr>
                        <a:t> </a:t>
                      </a:r>
                      <a:endParaRPr lang="ru-RU" sz="1600" dirty="0">
                        <a:effectLst/>
                        <a:latin typeface="Calibri" panose="020F0502020204030204" pitchFamily="34" charset="0"/>
                        <a:ea typeface="Times New Roman" panose="02020603050405020304" pitchFamily="18" charset="0"/>
                      </a:endParaRPr>
                    </a:p>
                    <a:p>
                      <a:pPr algn="ctr">
                        <a:lnSpc>
                          <a:spcPct val="105000"/>
                        </a:lnSpc>
                        <a:spcAft>
                          <a:spcPts val="0"/>
                        </a:spcAft>
                      </a:pPr>
                      <a:r>
                        <a:rPr lang="ru-RU" sz="1600" kern="1200" dirty="0">
                          <a:solidFill>
                            <a:srgbClr val="000000"/>
                          </a:solidFill>
                          <a:effectLst/>
                          <a:latin typeface="Calibri" panose="020F0502020204030204" pitchFamily="34" charset="0"/>
                          <a:ea typeface="Times New Roman" panose="02020603050405020304" pitchFamily="18" charset="0"/>
                        </a:rPr>
                        <a:t> </a:t>
                      </a:r>
                      <a:endParaRPr lang="ru-RU" sz="1600" dirty="0">
                        <a:effectLst/>
                        <a:latin typeface="Calibri" panose="020F0502020204030204" pitchFamily="34" charset="0"/>
                        <a:ea typeface="Times New Roman" panose="02020603050405020304" pitchFamily="18" charset="0"/>
                      </a:endParaRPr>
                    </a:p>
                  </a:txBody>
                  <a:tcPr marL="55599" marR="55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300852">
                <a:tc vMerge="1">
                  <a:txBody>
                    <a:bodyPr/>
                    <a:lstStyle/>
                    <a:p>
                      <a:endParaRPr lang="ru-RU"/>
                    </a:p>
                  </a:txBody>
                  <a:tcPr/>
                </a:tc>
                <a:tc>
                  <a:txBody>
                    <a:bodyPr/>
                    <a:lstStyle/>
                    <a:p>
                      <a:pPr marL="64135" marR="109855" algn="just">
                        <a:lnSpc>
                          <a:spcPct val="105000"/>
                        </a:lnSpc>
                        <a:spcAft>
                          <a:spcPts val="0"/>
                        </a:spcAft>
                      </a:pPr>
                      <a:r>
                        <a:rPr lang="kk-KZ" sz="1600" kern="1200" dirty="0" smtClean="0">
                          <a:solidFill>
                            <a:srgbClr val="000000"/>
                          </a:solidFill>
                          <a:effectLst/>
                          <a:latin typeface="+mn-lt"/>
                          <a:ea typeface="Calibri" panose="020F0502020204030204" pitchFamily="34" charset="0"/>
                        </a:rPr>
                        <a:t>Қазақ тілі (оқыту басқа тілде жүргізілетін топтарда)</a:t>
                      </a:r>
                      <a:endParaRPr lang="ru-RU" sz="1600" dirty="0">
                        <a:effectLst/>
                        <a:latin typeface="+mn-lt"/>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аптасына бір рет</a:t>
                      </a: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аптасына бір рет</a:t>
                      </a:r>
                    </a:p>
                  </a:txBody>
                  <a:tcPr marL="55599" marR="55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аптасына екі рет</a:t>
                      </a:r>
                    </a:p>
                  </a:txBody>
                  <a:tcPr marL="55599" marR="55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158148">
                <a:tc vMerge="1">
                  <a:txBody>
                    <a:bodyPr/>
                    <a:lstStyle/>
                    <a:p>
                      <a:endParaRPr lang="ru-RU"/>
                    </a:p>
                  </a:txBody>
                  <a:tcPr/>
                </a:tc>
                <a:tc>
                  <a:txBody>
                    <a:bodyPr/>
                    <a:lstStyle/>
                    <a:p>
                      <a:pPr marL="64135" marR="109855" algn="just">
                        <a:lnSpc>
                          <a:spcPct val="105000"/>
                        </a:lnSpc>
                        <a:spcAft>
                          <a:spcPts val="0"/>
                        </a:spcAft>
                      </a:pPr>
                      <a:r>
                        <a:rPr lang="kk-KZ" sz="1600" kern="1200" dirty="0">
                          <a:solidFill>
                            <a:srgbClr val="000000"/>
                          </a:solidFill>
                          <a:effectLst/>
                          <a:latin typeface="+mn-lt"/>
                          <a:ea typeface="Calibri" panose="020F0502020204030204" pitchFamily="34" charset="0"/>
                        </a:rPr>
                        <a:t>***</a:t>
                      </a:r>
                      <a:endParaRPr lang="ru-RU" sz="1600" dirty="0">
                        <a:effectLst/>
                        <a:latin typeface="+mn-lt"/>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ru-RU" sz="1600" dirty="0" smtClean="0">
                          <a:effectLst/>
                          <a:latin typeface="Calibri" panose="020F0502020204030204" pitchFamily="34" charset="0"/>
                          <a:ea typeface="Times New Roman" panose="02020603050405020304" pitchFamily="18" charset="0"/>
                        </a:rPr>
                        <a:t>күн </a:t>
                      </a:r>
                      <a:r>
                        <a:rPr lang="ru-RU" sz="1600" dirty="0" err="1" smtClean="0">
                          <a:effectLst/>
                          <a:latin typeface="Calibri" panose="020F0502020204030204" pitchFamily="34" charset="0"/>
                          <a:ea typeface="Times New Roman" panose="02020603050405020304" pitchFamily="18" charset="0"/>
                        </a:rPr>
                        <a:t>сайын</a:t>
                      </a:r>
                      <a:endParaRPr lang="ru-RU" sz="1600" dirty="0">
                        <a:effectLst/>
                        <a:latin typeface="Calibri" panose="020F0502020204030204" pitchFamily="34" charset="0"/>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күн сайын</a:t>
                      </a:r>
                    </a:p>
                  </a:txBody>
                  <a:tcPr marL="55599" marR="55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күн сайын</a:t>
                      </a:r>
                    </a:p>
                  </a:txBody>
                  <a:tcPr marL="55599" marR="55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85408">
                <a:tc>
                  <a:txBody>
                    <a:bodyPr/>
                    <a:lstStyle/>
                    <a:p>
                      <a:pPr marL="12700" algn="ctr">
                        <a:lnSpc>
                          <a:spcPct val="115000"/>
                        </a:lnSpc>
                        <a:spcAft>
                          <a:spcPts val="100"/>
                        </a:spcAft>
                      </a:pPr>
                      <a:r>
                        <a:rPr lang="kk-KZ" sz="2000">
                          <a:solidFill>
                            <a:srgbClr val="000000"/>
                          </a:solidFill>
                          <a:effectLst/>
                          <a:latin typeface="Times New Roman" panose="02020603050405020304" pitchFamily="18" charset="0"/>
                          <a:ea typeface="Times New Roman" panose="02020603050405020304" pitchFamily="18" charset="0"/>
                        </a:rPr>
                        <a:t>3</a:t>
                      </a:r>
                      <a:endParaRPr lang="ru-RU" sz="2000">
                        <a:effectLst/>
                        <a:latin typeface="Times New Roman" panose="02020603050405020304" pitchFamily="18" charset="0"/>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kk-KZ" sz="1600" kern="1200" dirty="0" smtClean="0">
                          <a:solidFill>
                            <a:srgbClr val="000000"/>
                          </a:solidFill>
                          <a:effectLst/>
                          <a:latin typeface="+mn-lt"/>
                          <a:ea typeface="Calibri" panose="020F0502020204030204" pitchFamily="34" charset="0"/>
                        </a:rPr>
                        <a:t>Сауат ашу негіздері</a:t>
                      </a: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a:solidFill>
                            <a:srgbClr val="000000"/>
                          </a:solidFill>
                          <a:effectLst/>
                          <a:latin typeface="Calibri" panose="020F0502020204030204" pitchFamily="34" charset="0"/>
                          <a:ea typeface="Times New Roman" panose="02020603050405020304" pitchFamily="18" charset="0"/>
                        </a:rPr>
                        <a:t>-</a:t>
                      </a:r>
                      <a:endParaRPr lang="ru-RU" sz="1600" dirty="0">
                        <a:effectLst/>
                        <a:latin typeface="Calibri" panose="020F0502020204030204" pitchFamily="34" charset="0"/>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a:solidFill>
                            <a:srgbClr val="000000"/>
                          </a:solidFill>
                          <a:effectLst/>
                          <a:latin typeface="Calibri" panose="020F0502020204030204" pitchFamily="34" charset="0"/>
                          <a:ea typeface="Times New Roman" panose="02020603050405020304" pitchFamily="18" charset="0"/>
                        </a:rPr>
                        <a:t>-</a:t>
                      </a:r>
                      <a:endParaRPr lang="ru-RU" sz="1600" dirty="0">
                        <a:effectLst/>
                        <a:latin typeface="Calibri" panose="020F0502020204030204" pitchFamily="34" charset="0"/>
                        <a:ea typeface="Times New Roman" panose="02020603050405020304" pitchFamily="18" charset="0"/>
                      </a:endParaRPr>
                    </a:p>
                  </a:txBody>
                  <a:tcPr marL="55599" marR="55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lvl="0" indent="0" algn="ctr" defTabSz="914400" rtl="0" eaLnBrk="1" fontAlgn="auto" latinLnBrk="0" hangingPunct="1">
                        <a:lnSpc>
                          <a:spcPct val="105000"/>
                        </a:lnSpc>
                        <a:spcBef>
                          <a:spcPts val="0"/>
                        </a:spcBef>
                        <a:spcAft>
                          <a:spcPts val="0"/>
                        </a:spcAft>
                        <a:buClrTx/>
                        <a:buSzTx/>
                        <a:buFontTx/>
                        <a:buNone/>
                        <a:tabLst/>
                        <a:defRPr/>
                      </a:pPr>
                      <a:r>
                        <a:rPr kumimoji="0" lang="kk-KZ" sz="1600" b="0" i="0" u="none" strike="noStrike" kern="1200" cap="none" spc="0" normalizeH="0" baseline="0" noProof="0" dirty="0" smtClean="0">
                          <a:ln>
                            <a:noFill/>
                          </a:ln>
                          <a:solidFill>
                            <a:srgbClr val="000000"/>
                          </a:solidFill>
                          <a:effectLst/>
                          <a:uLnTx/>
                          <a:uFillTx/>
                          <a:latin typeface="Calibri" panose="020F0502020204030204" pitchFamily="34" charset="0"/>
                          <a:ea typeface="Times New Roman" panose="02020603050405020304" pitchFamily="18" charset="0"/>
                          <a:cs typeface="+mn-cs"/>
                        </a:rPr>
                        <a:t>аптасына екі рет </a:t>
                      </a:r>
                    </a:p>
                  </a:txBody>
                  <a:tcPr marL="55599" marR="55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185948">
                <a:tc>
                  <a:txBody>
                    <a:bodyPr/>
                    <a:lstStyle/>
                    <a:p>
                      <a:pPr marL="12700" algn="ctr">
                        <a:lnSpc>
                          <a:spcPct val="115000"/>
                        </a:lnSpc>
                        <a:spcAft>
                          <a:spcPts val="100"/>
                        </a:spcAft>
                      </a:pPr>
                      <a:r>
                        <a:rPr lang="en-US" sz="2000">
                          <a:solidFill>
                            <a:srgbClr val="000000"/>
                          </a:solidFill>
                          <a:effectLst/>
                          <a:latin typeface="Times New Roman" panose="02020603050405020304" pitchFamily="18" charset="0"/>
                          <a:ea typeface="Times New Roman" panose="02020603050405020304" pitchFamily="18" charset="0"/>
                        </a:rPr>
                        <a:t>4</a:t>
                      </a:r>
                      <a:endParaRPr lang="ru-RU" sz="2000">
                        <a:effectLst/>
                        <a:latin typeface="Times New Roman" panose="02020603050405020304" pitchFamily="18" charset="0"/>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ru-RU" sz="1600" kern="1200" dirty="0" err="1" smtClean="0">
                          <a:solidFill>
                            <a:srgbClr val="000000"/>
                          </a:solidFill>
                          <a:effectLst/>
                          <a:latin typeface="+mn-lt"/>
                          <a:ea typeface="Calibri" panose="020F0502020204030204" pitchFamily="34" charset="0"/>
                        </a:rPr>
                        <a:t>Математики</a:t>
                      </a:r>
                      <a:r>
                        <a:rPr lang="ru-RU" sz="1600" kern="1200" dirty="0" err="1" smtClean="0">
                          <a:solidFill>
                            <a:schemeClr val="tx1"/>
                          </a:solidFill>
                          <a:effectLst/>
                          <a:latin typeface="+mn-lt"/>
                          <a:ea typeface="Calibri" panose="020F0502020204030204" pitchFamily="34" charset="0"/>
                        </a:rPr>
                        <a:t>а</a:t>
                      </a:r>
                      <a:r>
                        <a:rPr lang="ru-RU" sz="1600" kern="1200" baseline="0" dirty="0" smtClean="0">
                          <a:solidFill>
                            <a:schemeClr val="tx1"/>
                          </a:solidFill>
                          <a:effectLst/>
                          <a:latin typeface="+mn-lt"/>
                          <a:ea typeface="Calibri" panose="020F0502020204030204" pitchFamily="34" charset="0"/>
                        </a:rPr>
                        <a:t> </a:t>
                      </a:r>
                      <a:r>
                        <a:rPr lang="ru-RU" sz="1600" kern="1200" baseline="0" dirty="0" err="1" smtClean="0">
                          <a:solidFill>
                            <a:schemeClr val="tx1"/>
                          </a:solidFill>
                          <a:effectLst/>
                          <a:latin typeface="+mn-lt"/>
                          <a:ea typeface="Calibri" panose="020F0502020204030204" pitchFamily="34" charset="0"/>
                        </a:rPr>
                        <a:t>негіздері</a:t>
                      </a:r>
                      <a:endParaRPr lang="ru-RU" sz="1600" dirty="0">
                        <a:effectLst/>
                        <a:latin typeface="+mn-lt"/>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ru-RU" sz="1600" dirty="0" smtClean="0">
                          <a:effectLst/>
                          <a:latin typeface="Calibri" panose="020F0502020204030204" pitchFamily="34" charset="0"/>
                          <a:ea typeface="Times New Roman" panose="02020603050405020304" pitchFamily="18" charset="0"/>
                        </a:rPr>
                        <a:t>күн </a:t>
                      </a:r>
                      <a:r>
                        <a:rPr lang="ru-RU" sz="1600" dirty="0" err="1" smtClean="0">
                          <a:effectLst/>
                          <a:latin typeface="Calibri" panose="020F0502020204030204" pitchFamily="34" charset="0"/>
                          <a:ea typeface="Times New Roman" panose="02020603050405020304" pitchFamily="18" charset="0"/>
                        </a:rPr>
                        <a:t>сайын</a:t>
                      </a:r>
                      <a:endParaRPr lang="ru-RU" sz="1600" dirty="0">
                        <a:effectLst/>
                        <a:latin typeface="Calibri" panose="020F0502020204030204" pitchFamily="34" charset="0"/>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күн сайын</a:t>
                      </a:r>
                    </a:p>
                  </a:txBody>
                  <a:tcPr marL="55599" marR="55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күн сайын</a:t>
                      </a:r>
                    </a:p>
                  </a:txBody>
                  <a:tcPr marL="55599" marR="55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116752">
                <a:tc>
                  <a:txBody>
                    <a:bodyPr/>
                    <a:lstStyle/>
                    <a:p>
                      <a:pPr marL="12700" algn="ctr">
                        <a:lnSpc>
                          <a:spcPct val="115000"/>
                        </a:lnSpc>
                        <a:spcAft>
                          <a:spcPts val="100"/>
                        </a:spcAft>
                      </a:pPr>
                      <a:r>
                        <a:rPr lang="en-US" sz="2000" dirty="0">
                          <a:solidFill>
                            <a:srgbClr val="000000"/>
                          </a:solidFill>
                          <a:effectLst/>
                          <a:latin typeface="Times New Roman" panose="02020603050405020304" pitchFamily="18" charset="0"/>
                          <a:ea typeface="Times New Roman" panose="02020603050405020304" pitchFamily="18" charset="0"/>
                        </a:rPr>
                        <a:t>5</a:t>
                      </a:r>
                      <a:endParaRPr lang="ru-RU" sz="2000" dirty="0">
                        <a:effectLst/>
                        <a:latin typeface="Times New Roman" panose="02020603050405020304" pitchFamily="18" charset="0"/>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kk-KZ" sz="1600" dirty="0" smtClean="0">
                          <a:effectLst/>
                          <a:latin typeface="+mn-lt"/>
                          <a:ea typeface="Times New Roman" panose="02020603050405020304" pitchFamily="18" charset="0"/>
                        </a:rPr>
                        <a:t>Қоршаған ортамен таныстыру</a:t>
                      </a:r>
                      <a:endParaRPr lang="ru-RU" sz="1600" dirty="0">
                        <a:effectLst/>
                        <a:latin typeface="+mn-lt"/>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ru-RU" sz="1600" dirty="0" smtClean="0">
                          <a:effectLst/>
                          <a:latin typeface="Calibri" panose="020F0502020204030204" pitchFamily="34" charset="0"/>
                          <a:ea typeface="Times New Roman" panose="02020603050405020304" pitchFamily="18" charset="0"/>
                        </a:rPr>
                        <a:t>күн </a:t>
                      </a:r>
                      <a:r>
                        <a:rPr lang="ru-RU" sz="1600" dirty="0" err="1" smtClean="0">
                          <a:effectLst/>
                          <a:latin typeface="Calibri" panose="020F0502020204030204" pitchFamily="34" charset="0"/>
                          <a:ea typeface="Times New Roman" panose="02020603050405020304" pitchFamily="18" charset="0"/>
                        </a:rPr>
                        <a:t>сайын</a:t>
                      </a:r>
                      <a:endParaRPr lang="ru-RU" sz="1600" dirty="0">
                        <a:effectLst/>
                        <a:latin typeface="Calibri" panose="020F0502020204030204" pitchFamily="34" charset="0"/>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күн сайын</a:t>
                      </a:r>
                    </a:p>
                  </a:txBody>
                  <a:tcPr marL="55599" marR="55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күн сайын</a:t>
                      </a:r>
                    </a:p>
                  </a:txBody>
                  <a:tcPr marL="55599" marR="55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158148">
                <a:tc rowSpan="4">
                  <a:txBody>
                    <a:bodyPr/>
                    <a:lstStyle/>
                    <a:p>
                      <a:pPr algn="ctr">
                        <a:lnSpc>
                          <a:spcPct val="115000"/>
                        </a:lnSpc>
                        <a:spcAft>
                          <a:spcPts val="100"/>
                        </a:spcAft>
                      </a:pPr>
                      <a:r>
                        <a:rPr lang="en-US" sz="2000">
                          <a:solidFill>
                            <a:srgbClr val="000000"/>
                          </a:solidFill>
                          <a:effectLst/>
                          <a:latin typeface="Times New Roman" panose="02020603050405020304" pitchFamily="18" charset="0"/>
                          <a:ea typeface="Times New Roman" panose="02020603050405020304" pitchFamily="18" charset="0"/>
                        </a:rPr>
                        <a:t>6</a:t>
                      </a:r>
                      <a:endParaRPr lang="ru-RU" sz="2000">
                        <a:effectLst/>
                        <a:latin typeface="Times New Roman" panose="02020603050405020304" pitchFamily="18" charset="0"/>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kk-KZ" sz="1600" kern="1200" dirty="0" smtClean="0">
                          <a:solidFill>
                            <a:srgbClr val="000000"/>
                          </a:solidFill>
                          <a:effectLst/>
                          <a:latin typeface="+mn-lt"/>
                          <a:ea typeface="Calibri" panose="020F0502020204030204" pitchFamily="34" charset="0"/>
                        </a:rPr>
                        <a:t>Сурет салу </a:t>
                      </a:r>
                      <a:endParaRPr lang="ru-RU" sz="1600" dirty="0">
                        <a:effectLst/>
                        <a:latin typeface="+mn-lt"/>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күн сайын</a:t>
                      </a:r>
                    </a:p>
                  </a:txBody>
                  <a:tcPr marL="7722" marR="7722" marT="7722" marB="7722"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күн сайын</a:t>
                      </a:r>
                    </a:p>
                  </a:txBody>
                  <a:tcPr marL="55599" marR="5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күн сайын</a:t>
                      </a:r>
                    </a:p>
                  </a:txBody>
                  <a:tcPr marL="55599" marR="5559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158148">
                <a:tc vMerge="1">
                  <a:txBody>
                    <a:bodyPr/>
                    <a:lstStyle/>
                    <a:p>
                      <a:endParaRPr lang="ru-RU"/>
                    </a:p>
                  </a:txBody>
                  <a:tcPr/>
                </a:tc>
                <a:tc>
                  <a:txBody>
                    <a:bodyPr/>
                    <a:lstStyle/>
                    <a:p>
                      <a:pPr marL="64135" marR="109855" algn="just">
                        <a:lnSpc>
                          <a:spcPct val="105000"/>
                        </a:lnSpc>
                        <a:spcAft>
                          <a:spcPts val="0"/>
                        </a:spcAft>
                      </a:pPr>
                      <a:r>
                        <a:rPr lang="kk-KZ" sz="1600" kern="1200" dirty="0" smtClean="0">
                          <a:solidFill>
                            <a:srgbClr val="000000"/>
                          </a:solidFill>
                          <a:effectLst/>
                          <a:latin typeface="+mn-lt"/>
                          <a:ea typeface="Calibri" panose="020F0502020204030204" pitchFamily="34" charset="0"/>
                        </a:rPr>
                        <a:t>Мүсіндеу</a:t>
                      </a:r>
                      <a:endParaRPr lang="ru-RU" sz="1600" dirty="0">
                        <a:effectLst/>
                        <a:latin typeface="+mn-lt"/>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0011"/>
                  </a:ext>
                </a:extLst>
              </a:tr>
              <a:tr h="158148">
                <a:tc vMerge="1">
                  <a:txBody>
                    <a:bodyPr/>
                    <a:lstStyle/>
                    <a:p>
                      <a:endParaRPr lang="ru-RU"/>
                    </a:p>
                  </a:txBody>
                  <a:tcPr/>
                </a:tc>
                <a:tc>
                  <a:txBody>
                    <a:bodyPr/>
                    <a:lstStyle/>
                    <a:p>
                      <a:pPr marL="64135" marR="109855" algn="just">
                        <a:lnSpc>
                          <a:spcPct val="105000"/>
                        </a:lnSpc>
                        <a:spcAft>
                          <a:spcPts val="0"/>
                        </a:spcAft>
                      </a:pPr>
                      <a:r>
                        <a:rPr lang="kk-KZ" sz="1600" kern="1200" dirty="0" smtClean="0">
                          <a:solidFill>
                            <a:srgbClr val="000000"/>
                          </a:solidFill>
                          <a:effectLst/>
                          <a:latin typeface="+mn-lt"/>
                          <a:ea typeface="Calibri" panose="020F0502020204030204" pitchFamily="34" charset="0"/>
                        </a:rPr>
                        <a:t>Жапсыру</a:t>
                      </a:r>
                      <a:endParaRPr lang="ru-RU" sz="1600" dirty="0">
                        <a:effectLst/>
                        <a:latin typeface="+mn-lt"/>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0012"/>
                  </a:ext>
                </a:extLst>
              </a:tr>
              <a:tr h="158148">
                <a:tc vMerge="1">
                  <a:txBody>
                    <a:bodyPr/>
                    <a:lstStyle/>
                    <a:p>
                      <a:endParaRPr lang="ru-RU"/>
                    </a:p>
                  </a:txBody>
                  <a:tcPr/>
                </a:tc>
                <a:tc>
                  <a:txBody>
                    <a:bodyPr/>
                    <a:lstStyle/>
                    <a:p>
                      <a:r>
                        <a:rPr lang="kk-KZ" sz="1600" dirty="0" smtClean="0"/>
                        <a:t>Құрастыру</a:t>
                      </a:r>
                      <a:endParaRPr lang="ru-RU" sz="1600" dirty="0"/>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tc vMerge="1">
                  <a:txBody>
                    <a:bodyPr/>
                    <a:lstStyle/>
                    <a:p>
                      <a:endParaRPr lang="ru-RU" dirty="0"/>
                    </a:p>
                  </a:txBody>
                  <a:tcPr/>
                </a:tc>
                <a:extLst>
                  <a:ext uri="{0D108BD9-81ED-4DB2-BD59-A6C34878D82A}">
                    <a16:rowId xmlns:a16="http://schemas.microsoft.com/office/drawing/2014/main" xmlns="" val="10013"/>
                  </a:ext>
                </a:extLst>
              </a:tr>
              <a:tr h="300852">
                <a:tc rowSpan="2">
                  <a:txBody>
                    <a:bodyPr/>
                    <a:lstStyle/>
                    <a:p>
                      <a:pPr marL="12700" algn="ctr">
                        <a:lnSpc>
                          <a:spcPct val="115000"/>
                        </a:lnSpc>
                        <a:spcAft>
                          <a:spcPts val="100"/>
                        </a:spcAft>
                      </a:pPr>
                      <a:r>
                        <a:rPr lang="en-US" sz="2000">
                          <a:solidFill>
                            <a:srgbClr val="000000"/>
                          </a:solidFill>
                          <a:effectLst/>
                          <a:latin typeface="Times New Roman" panose="02020603050405020304" pitchFamily="18" charset="0"/>
                          <a:ea typeface="Times New Roman" panose="02020603050405020304" pitchFamily="18" charset="0"/>
                        </a:rPr>
                        <a:t>7</a:t>
                      </a:r>
                      <a:endParaRPr lang="ru-RU" sz="2000">
                        <a:effectLst/>
                        <a:latin typeface="Times New Roman" panose="02020603050405020304" pitchFamily="18" charset="0"/>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ru-RU" sz="1800" kern="1200">
                          <a:solidFill>
                            <a:srgbClr val="000000"/>
                          </a:solidFill>
                          <a:effectLst/>
                          <a:latin typeface="+mn-lt"/>
                          <a:ea typeface="Calibri" panose="020F0502020204030204" pitchFamily="34" charset="0"/>
                        </a:rPr>
                        <a:t>Музыка</a:t>
                      </a:r>
                      <a:endParaRPr lang="ru-RU" sz="1800">
                        <a:effectLst/>
                        <a:latin typeface="+mn-lt"/>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аптасына бір рет</a:t>
                      </a: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аптасына екі рет</a:t>
                      </a:r>
                      <a:endParaRPr lang="ru-RU" sz="1600" dirty="0">
                        <a:effectLst/>
                        <a:latin typeface="Calibri" panose="020F0502020204030204" pitchFamily="34" charset="0"/>
                        <a:ea typeface="Times New Roman" panose="02020603050405020304" pitchFamily="18" charset="0"/>
                      </a:endParaRPr>
                    </a:p>
                  </a:txBody>
                  <a:tcPr marL="55599" marR="55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ru-RU" sz="1600" dirty="0" err="1" smtClean="0">
                          <a:effectLst/>
                          <a:latin typeface="Calibri" panose="020F0502020204030204" pitchFamily="34" charset="0"/>
                          <a:ea typeface="Times New Roman" panose="02020603050405020304" pitchFamily="18" charset="0"/>
                        </a:rPr>
                        <a:t>аптасына</a:t>
                      </a:r>
                      <a:r>
                        <a:rPr lang="ru-RU" sz="1600" dirty="0" smtClean="0">
                          <a:effectLst/>
                          <a:latin typeface="Calibri" panose="020F0502020204030204" pitchFamily="34" charset="0"/>
                          <a:ea typeface="Times New Roman" panose="02020603050405020304" pitchFamily="18" charset="0"/>
                        </a:rPr>
                        <a:t> </a:t>
                      </a:r>
                      <a:r>
                        <a:rPr lang="ru-RU" sz="1600" dirty="0" err="1" smtClean="0">
                          <a:effectLst/>
                          <a:latin typeface="Calibri" panose="020F0502020204030204" pitchFamily="34" charset="0"/>
                          <a:ea typeface="Times New Roman" panose="02020603050405020304" pitchFamily="18" charset="0"/>
                        </a:rPr>
                        <a:t>екі</a:t>
                      </a:r>
                      <a:r>
                        <a:rPr lang="ru-RU" sz="1600" dirty="0" smtClean="0">
                          <a:effectLst/>
                          <a:latin typeface="Calibri" panose="020F0502020204030204" pitchFamily="34" charset="0"/>
                          <a:ea typeface="Times New Roman" panose="02020603050405020304" pitchFamily="18" charset="0"/>
                        </a:rPr>
                        <a:t> </a:t>
                      </a:r>
                      <a:r>
                        <a:rPr lang="ru-RU" sz="1600" dirty="0" err="1" smtClean="0">
                          <a:effectLst/>
                          <a:latin typeface="Calibri" panose="020F0502020204030204" pitchFamily="34" charset="0"/>
                          <a:ea typeface="Times New Roman" panose="02020603050405020304" pitchFamily="18" charset="0"/>
                        </a:rPr>
                        <a:t>рет</a:t>
                      </a:r>
                      <a:endParaRPr lang="ru-RU" sz="1600" dirty="0">
                        <a:effectLst/>
                        <a:latin typeface="Calibri" panose="020F0502020204030204" pitchFamily="34" charset="0"/>
                        <a:ea typeface="Times New Roman" panose="02020603050405020304" pitchFamily="18" charset="0"/>
                      </a:endParaRPr>
                    </a:p>
                  </a:txBody>
                  <a:tcPr marL="55599" marR="55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158148">
                <a:tc vMerge="1">
                  <a:txBody>
                    <a:bodyPr/>
                    <a:lstStyle/>
                    <a:p>
                      <a:endParaRPr lang="ru-RU"/>
                    </a:p>
                  </a:txBody>
                  <a:tcPr/>
                </a:tc>
                <a:tc>
                  <a:txBody>
                    <a:bodyPr/>
                    <a:lstStyle/>
                    <a:p>
                      <a:pPr marL="64135" marR="109855" algn="just">
                        <a:lnSpc>
                          <a:spcPct val="105000"/>
                        </a:lnSpc>
                        <a:spcAft>
                          <a:spcPts val="0"/>
                        </a:spcAft>
                      </a:pPr>
                      <a:r>
                        <a:rPr lang="ru-RU" sz="1800" kern="1200" dirty="0">
                          <a:solidFill>
                            <a:srgbClr val="000000"/>
                          </a:solidFill>
                          <a:effectLst/>
                          <a:latin typeface="+mn-lt"/>
                          <a:ea typeface="Calibri" panose="020F0502020204030204" pitchFamily="34" charset="0"/>
                        </a:rPr>
                        <a:t>****</a:t>
                      </a:r>
                      <a:endParaRPr lang="ru-RU" sz="1800" dirty="0">
                        <a:effectLst/>
                        <a:latin typeface="+mn-lt"/>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ru-RU" sz="1600" dirty="0" smtClean="0">
                          <a:effectLst/>
                          <a:latin typeface="Calibri" panose="020F0502020204030204" pitchFamily="34" charset="0"/>
                          <a:ea typeface="Times New Roman" panose="02020603050405020304" pitchFamily="18" charset="0"/>
                        </a:rPr>
                        <a:t>күн </a:t>
                      </a:r>
                      <a:r>
                        <a:rPr lang="ru-RU" sz="1600" dirty="0" err="1" smtClean="0">
                          <a:effectLst/>
                          <a:latin typeface="Calibri" panose="020F0502020204030204" pitchFamily="34" charset="0"/>
                          <a:ea typeface="Times New Roman" panose="02020603050405020304" pitchFamily="18" charset="0"/>
                        </a:rPr>
                        <a:t>сайын</a:t>
                      </a:r>
                      <a:endParaRPr lang="ru-RU" sz="1600" dirty="0">
                        <a:effectLst/>
                        <a:latin typeface="Calibri" panose="020F0502020204030204" pitchFamily="34" charset="0"/>
                        <a:ea typeface="Times New Roman" panose="02020603050405020304" pitchFamily="18" charset="0"/>
                      </a:endParaRPr>
                    </a:p>
                  </a:txBody>
                  <a:tcPr marL="7722" marR="7722" marT="7722" marB="7722">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күн сайын</a:t>
                      </a:r>
                    </a:p>
                  </a:txBody>
                  <a:tcPr marL="55599" marR="55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600" kern="1200" dirty="0" smtClean="0">
                          <a:solidFill>
                            <a:srgbClr val="000000"/>
                          </a:solidFill>
                          <a:effectLst/>
                          <a:latin typeface="Calibri" panose="020F0502020204030204" pitchFamily="34" charset="0"/>
                          <a:ea typeface="Times New Roman" panose="02020603050405020304" pitchFamily="18" charset="0"/>
                        </a:rPr>
                        <a:t>күн сайын</a:t>
                      </a:r>
                    </a:p>
                  </a:txBody>
                  <a:tcPr marL="55599" marR="5559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bl>
          </a:graphicData>
        </a:graphic>
      </p:graphicFrame>
    </p:spTree>
    <p:extLst>
      <p:ext uri="{BB962C8B-B14F-4D97-AF65-F5344CB8AC3E}">
        <p14:creationId xmlns:p14="http://schemas.microsoft.com/office/powerpoint/2010/main" val="10531794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0" y="0"/>
            <a:ext cx="11937041" cy="6186309"/>
          </a:xfrm>
          <a:prstGeom prst="rect">
            <a:avLst/>
          </a:prstGeom>
          <a:noFill/>
        </p:spPr>
        <p:txBody>
          <a:bodyPr wrap="square">
            <a:spAutoFit/>
          </a:bodyPr>
          <a:lstStyle/>
          <a:p>
            <a:pPr lvl="0" indent="450215" algn="just">
              <a:defRPr/>
            </a:pPr>
            <a:r>
              <a:rPr lang="kk-KZ" b="1" dirty="0">
                <a:solidFill>
                  <a:prstClr val="black"/>
                </a:solidFill>
                <a:latin typeface="Times New Roman" panose="02020603050405020304" pitchFamily="18" charset="0"/>
                <a:ea typeface="Times New Roman" panose="02020603050405020304" pitchFamily="18" charset="0"/>
              </a:rPr>
              <a:t>Ескерту: </a:t>
            </a:r>
          </a:p>
          <a:p>
            <a:pPr lvl="0" indent="447675" algn="just">
              <a:defRPr/>
            </a:pPr>
            <a:r>
              <a:rPr lang="kk-KZ" dirty="0" smtClean="0">
                <a:solidFill>
                  <a:prstClr val="black"/>
                </a:solidFill>
                <a:latin typeface="Times New Roman" panose="02020603050405020304" pitchFamily="18" charset="0"/>
                <a:ea typeface="Times New Roman" panose="02020603050405020304" pitchFamily="18" charset="0"/>
              </a:rPr>
              <a:t>*Ұйымдастырылған </a:t>
            </a:r>
            <a:r>
              <a:rPr lang="kk-KZ" dirty="0">
                <a:solidFill>
                  <a:prstClr val="black"/>
                </a:solidFill>
                <a:latin typeface="Times New Roman" panose="02020603050405020304" pitchFamily="18" charset="0"/>
                <a:ea typeface="Times New Roman" panose="02020603050405020304" pitchFamily="18" charset="0"/>
              </a:rPr>
              <a:t>іс-әрекет - Қазақстан Республикасы Білім және ғылым министрінің міндетін атқарушының 2016 жылғы 12 тамыздағы № 499 бұйрығымен бекітілген «Мектепке дейінгі тәрбие мен оқытудың Үлгілік оқу бағдарламаларын бекіту туралы» (Нормативтік құқықтық актілерді мемлекеттік тіркеу тізілімінде № 14235 болып тіркелген) Мектепке дейінгі тәрбие мен оқытудың үлгілік оқу бағдарламасының мазмұнын, соның ішінде мектепке дейінгі ұйымның жұмыс бағытын ескере отырып, балаларды қазақ халқының ұлттық құндылықтарына, отбасылық құндылықтарға, патриоттық сезімге, Отанға деген сүйіспеншілікке, мәдени-әлеуметттік нормаларға баулу, қауіпсіз мінез-құлық қағидаларын қалыптастыру бойынша міндеттерді іске асыру үшін күні бойы педагогтің ойын түріндегі түрлі балалар әрекеті (ойын, қимыл, танымдық, шығармашылық, зерттеу, еңбек, дербес) арқылы ұйымдастыратын кіріктірілген сабағы</a:t>
            </a:r>
            <a:r>
              <a:rPr lang="kk-KZ" dirty="0" smtClean="0">
                <a:solidFill>
                  <a:prstClr val="black"/>
                </a:solidFill>
                <a:latin typeface="Times New Roman" panose="02020603050405020304" pitchFamily="18" charset="0"/>
                <a:ea typeface="Times New Roman" panose="02020603050405020304" pitchFamily="18" charset="0"/>
              </a:rPr>
              <a:t>.</a:t>
            </a:r>
          </a:p>
          <a:p>
            <a:pPr marL="285750" lvl="0" indent="-285750" algn="just">
              <a:buFont typeface="Arial" panose="020B0604020202020204" pitchFamily="34" charset="0"/>
              <a:buChar char="•"/>
              <a:defRPr/>
            </a:pPr>
            <a:endParaRPr lang="kk-KZ" dirty="0">
              <a:solidFill>
                <a:prstClr val="black"/>
              </a:solidFill>
              <a:latin typeface="Times New Roman" panose="02020603050405020304" pitchFamily="18" charset="0"/>
              <a:ea typeface="Times New Roman" panose="02020603050405020304" pitchFamily="18" charset="0"/>
            </a:endParaRPr>
          </a:p>
          <a:p>
            <a:pPr lvl="0" indent="450215" algn="just">
              <a:defRPr/>
            </a:pPr>
            <a:r>
              <a:rPr lang="kk-KZ" dirty="0">
                <a:solidFill>
                  <a:prstClr val="black"/>
                </a:solidFill>
                <a:latin typeface="Times New Roman" panose="02020603050405020304" pitchFamily="18" charset="0"/>
                <a:ea typeface="Times New Roman" panose="02020603050405020304" pitchFamily="18" charset="0"/>
              </a:rPr>
              <a:t>**Мектеп жасына дейінгі балалардың жас ерекшеліктерін ескере отырып, күні бойы балалардың қимыл белсенділігіне уақыт бөлінеді</a:t>
            </a:r>
            <a:r>
              <a:rPr lang="kk-KZ" dirty="0" smtClean="0">
                <a:solidFill>
                  <a:prstClr val="black"/>
                </a:solidFill>
                <a:latin typeface="Times New Roman" panose="02020603050405020304" pitchFamily="18" charset="0"/>
                <a:ea typeface="Times New Roman" panose="02020603050405020304" pitchFamily="18" charset="0"/>
              </a:rPr>
              <a:t>.</a:t>
            </a:r>
          </a:p>
          <a:p>
            <a:pPr lvl="0" indent="450215" algn="just">
              <a:defRPr/>
            </a:pPr>
            <a:r>
              <a:rPr lang="kk-KZ" dirty="0" smtClean="0">
                <a:solidFill>
                  <a:prstClr val="black"/>
                </a:solidFill>
                <a:latin typeface="Times New Roman" panose="02020603050405020304" pitchFamily="18" charset="0"/>
                <a:ea typeface="Times New Roman" panose="02020603050405020304" pitchFamily="18" charset="0"/>
              </a:rPr>
              <a:t> </a:t>
            </a:r>
            <a:endParaRPr lang="kk-KZ" dirty="0">
              <a:solidFill>
                <a:prstClr val="black"/>
              </a:solidFill>
              <a:latin typeface="Times New Roman" panose="02020603050405020304" pitchFamily="18" charset="0"/>
              <a:ea typeface="Times New Roman" panose="02020603050405020304" pitchFamily="18" charset="0"/>
            </a:endParaRPr>
          </a:p>
          <a:p>
            <a:pPr lvl="0" indent="450215" algn="just">
              <a:defRPr/>
            </a:pPr>
            <a:r>
              <a:rPr lang="kk-KZ" dirty="0" smtClean="0">
                <a:solidFill>
                  <a:prstClr val="black"/>
                </a:solidFill>
                <a:latin typeface="Times New Roman" panose="02020603050405020304" pitchFamily="18" charset="0"/>
                <a:ea typeface="Times New Roman" panose="02020603050405020304" pitchFamily="18" charset="0"/>
              </a:rPr>
              <a:t>***Оқыту </a:t>
            </a:r>
            <a:r>
              <a:rPr lang="kk-KZ" dirty="0">
                <a:solidFill>
                  <a:prstClr val="black"/>
                </a:solidFill>
                <a:latin typeface="Times New Roman" panose="02020603050405020304" pitchFamily="18" charset="0"/>
                <a:ea typeface="Times New Roman" panose="02020603050405020304" pitchFamily="18" charset="0"/>
              </a:rPr>
              <a:t>басқа тілде жүргізілетін </a:t>
            </a:r>
            <a:r>
              <a:rPr lang="kk-KZ" dirty="0" smtClean="0">
                <a:solidFill>
                  <a:prstClr val="black"/>
                </a:solidFill>
                <a:latin typeface="Times New Roman" panose="02020603050405020304" pitchFamily="18" charset="0"/>
                <a:ea typeface="Times New Roman" panose="02020603050405020304" pitchFamily="18" charset="0"/>
              </a:rPr>
              <a:t>топтарда мемлекеттік </a:t>
            </a:r>
            <a:r>
              <a:rPr lang="kk-KZ" dirty="0">
                <a:solidFill>
                  <a:prstClr val="black"/>
                </a:solidFill>
                <a:latin typeface="Times New Roman" panose="02020603050405020304" pitchFamily="18" charset="0"/>
                <a:ea typeface="Times New Roman" panose="02020603050405020304" pitchFamily="18" charset="0"/>
              </a:rPr>
              <a:t>тілді меңгерту мақсатында күні бойы режимдік сәттерде Үлгілік оқу бағдарламасында айқындалған сөздік минимумды үйрету, түрлі балалар  әрекетінде тәрбиеленушілердің ауызекі байланыстырып сөйлеуін дамыту, сондай-ақ қазақ халқының мәдениетімен, салттары мен дәстүрлерімен таныстыру, белсенді сөздікті байыту, сөздік нормаларды, мәдениетті қарым-қатынасты игерту ұсынылады. </a:t>
            </a:r>
            <a:endParaRPr lang="kk-KZ" dirty="0" smtClean="0">
              <a:solidFill>
                <a:prstClr val="black"/>
              </a:solidFill>
              <a:latin typeface="Times New Roman" panose="02020603050405020304" pitchFamily="18" charset="0"/>
              <a:ea typeface="Times New Roman" panose="02020603050405020304" pitchFamily="18" charset="0"/>
            </a:endParaRPr>
          </a:p>
          <a:p>
            <a:pPr lvl="0" indent="450215" algn="just">
              <a:defRPr/>
            </a:pPr>
            <a:endParaRPr lang="kk-KZ" dirty="0" smtClean="0">
              <a:solidFill>
                <a:prstClr val="black"/>
              </a:solidFill>
              <a:latin typeface="Times New Roman" panose="02020603050405020304" pitchFamily="18" charset="0"/>
              <a:ea typeface="Times New Roman" panose="02020603050405020304" pitchFamily="18" charset="0"/>
            </a:endParaRPr>
          </a:p>
          <a:p>
            <a:pPr lvl="0" indent="450215" algn="just">
              <a:defRPr/>
            </a:pPr>
            <a:r>
              <a:rPr lang="kk-KZ" dirty="0">
                <a:solidFill>
                  <a:prstClr val="black"/>
                </a:solidFill>
                <a:latin typeface="Times New Roman" panose="02020603050405020304" pitchFamily="18" charset="0"/>
                <a:ea typeface="Times New Roman" panose="02020603050405020304" pitchFamily="18" charset="0"/>
              </a:rPr>
              <a:t>**** Балалардың жас ерекшеліктерін ескере отырып, күні бойы музыканы тыңдау, ән айту, әндерді жаттату, импровизация, ырғақты-музыкалық қимылдар, балалар музыка аспаптарында ойнау және басқа да музыкалық әрекеттерге уақыт бөлінеді</a:t>
            </a:r>
            <a:r>
              <a:rPr lang="kk-KZ" dirty="0" smtClean="0">
                <a:solidFill>
                  <a:prstClr val="black"/>
                </a:solidFill>
                <a:latin typeface="Times New Roman" panose="02020603050405020304" pitchFamily="18" charset="0"/>
                <a:ea typeface="Times New Roman" panose="02020603050405020304" pitchFamily="18" charset="0"/>
              </a:rPr>
              <a:t>. </a:t>
            </a:r>
            <a:endParaRPr kumimoji="0" lang="ru-RU"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7007595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Прямоугольник 10">
            <a:extLst>
              <a:ext uri="{FF2B5EF4-FFF2-40B4-BE49-F238E27FC236}">
                <a16:creationId xmlns:a16="http://schemas.microsoft.com/office/drawing/2014/main" xmlns="" id="{B0DB1C45-043A-9921-0C3A-5CBAF561BC0E}"/>
              </a:ext>
            </a:extLst>
          </p:cNvPr>
          <p:cNvSpPr/>
          <p:nvPr/>
        </p:nvSpPr>
        <p:spPr>
          <a:xfrm>
            <a:off x="6319344" y="1833125"/>
            <a:ext cx="5181600" cy="435133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9" name="Прямоугольник 8">
            <a:extLst>
              <a:ext uri="{FF2B5EF4-FFF2-40B4-BE49-F238E27FC236}">
                <a16:creationId xmlns:a16="http://schemas.microsoft.com/office/drawing/2014/main" xmlns="" id="{A51ED3B2-6DA6-6428-AA05-5F03EB56C955}"/>
              </a:ext>
            </a:extLst>
          </p:cNvPr>
          <p:cNvSpPr/>
          <p:nvPr/>
        </p:nvSpPr>
        <p:spPr>
          <a:xfrm>
            <a:off x="246994" y="1884254"/>
            <a:ext cx="5181600" cy="4351338"/>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p>
        </p:txBody>
      </p:sp>
      <p:sp>
        <p:nvSpPr>
          <p:cNvPr id="6" name="Заголовок 5">
            <a:extLst>
              <a:ext uri="{FF2B5EF4-FFF2-40B4-BE49-F238E27FC236}">
                <a16:creationId xmlns:a16="http://schemas.microsoft.com/office/drawing/2014/main" xmlns="" id="{CE2753A5-0A1D-54BF-63E8-6DF01EF49361}"/>
              </a:ext>
            </a:extLst>
          </p:cNvPr>
          <p:cNvSpPr>
            <a:spLocks noGrp="1"/>
          </p:cNvSpPr>
          <p:nvPr>
            <p:ph type="title"/>
          </p:nvPr>
        </p:nvSpPr>
        <p:spPr>
          <a:xfrm>
            <a:off x="246994" y="365125"/>
            <a:ext cx="11106806" cy="1325563"/>
          </a:xfrm>
        </p:spPr>
        <p:txBody>
          <a:bodyPr>
            <a:normAutofit fontScale="90000"/>
          </a:bodyPr>
          <a:lstStyle/>
          <a:p>
            <a:pPr>
              <a:lnSpc>
                <a:spcPct val="107000"/>
              </a:lnSpc>
              <a:spcAft>
                <a:spcPts val="800"/>
              </a:spcAft>
            </a:pPr>
            <a:r>
              <a:rPr lang="ru-RU" sz="27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r>
            <a:br>
              <a:rPr lang="ru-RU" sz="2700" b="1"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br>
            <a:r>
              <a:rPr lang="ru-RU" sz="2700" b="1"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ПЕДАГОГИКАЛЫҚ ПРОЦЕСТІ ҰЙЫМДАСТЫРУ</a:t>
            </a:r>
            <a:r>
              <a:rPr lang="x-none" sz="6600" dirty="0">
                <a:effectLst/>
                <a:latin typeface="Calibri" panose="020F0502020204030204" pitchFamily="34" charset="0"/>
                <a:ea typeface="Calibri" panose="020F0502020204030204" pitchFamily="34" charset="0"/>
                <a:cs typeface="Arial" panose="020B0604020202020204" pitchFamily="34" charset="0"/>
              </a:rPr>
              <a:t/>
            </a:r>
            <a:br>
              <a:rPr lang="x-none" sz="6600" dirty="0">
                <a:effectLst/>
                <a:latin typeface="Calibri" panose="020F0502020204030204" pitchFamily="34" charset="0"/>
                <a:ea typeface="Calibri" panose="020F0502020204030204" pitchFamily="34" charset="0"/>
                <a:cs typeface="Arial" panose="020B0604020202020204" pitchFamily="34" charset="0"/>
              </a:rPr>
            </a:br>
            <a:endParaRPr lang="x-none" dirty="0"/>
          </a:p>
        </p:txBody>
      </p:sp>
      <p:sp>
        <p:nvSpPr>
          <p:cNvPr id="7" name="Объект 6">
            <a:extLst>
              <a:ext uri="{FF2B5EF4-FFF2-40B4-BE49-F238E27FC236}">
                <a16:creationId xmlns:a16="http://schemas.microsoft.com/office/drawing/2014/main" xmlns="" id="{A9A07294-E723-5EEF-664F-C3C6CAF99A1E}"/>
              </a:ext>
            </a:extLst>
          </p:cNvPr>
          <p:cNvSpPr>
            <a:spLocks noGrp="1"/>
          </p:cNvSpPr>
          <p:nvPr>
            <p:ph sz="half" idx="1"/>
          </p:nvPr>
        </p:nvSpPr>
        <p:spPr>
          <a:xfrm>
            <a:off x="246994" y="1884254"/>
            <a:ext cx="5181600" cy="4351338"/>
          </a:xfrm>
        </p:spPr>
        <p:txBody>
          <a:bodyPr>
            <a:normAutofit/>
          </a:bodyPr>
          <a:lstStyle/>
          <a:p>
            <a:pPr marL="0" indent="0" algn="just">
              <a:buNone/>
            </a:pPr>
            <a:r>
              <a:rPr lang="ru-RU" sz="2300" b="1" dirty="0" smtClean="0"/>
              <a:t>ТӘРБИЕЛЕУ-БІЛІМ БЕРУ ПРОЦЕСІ: </a:t>
            </a:r>
          </a:p>
          <a:p>
            <a:pPr algn="just">
              <a:buFont typeface="Wingdings" panose="05000000000000000000" pitchFamily="2" charset="2"/>
              <a:buChar char="q"/>
            </a:pPr>
            <a:r>
              <a:rPr lang="ru-RU" dirty="0" smtClean="0"/>
              <a:t> </a:t>
            </a:r>
            <a:r>
              <a:rPr lang="ru-RU" dirty="0" err="1" smtClean="0"/>
              <a:t>перспективалық</a:t>
            </a:r>
            <a:r>
              <a:rPr lang="ru-RU" dirty="0" smtClean="0"/>
              <a:t> </a:t>
            </a:r>
            <a:r>
              <a:rPr lang="ru-RU" dirty="0" err="1" smtClean="0"/>
              <a:t>жоспар</a:t>
            </a:r>
            <a:r>
              <a:rPr lang="ru-RU" dirty="0" smtClean="0"/>
              <a:t>    </a:t>
            </a:r>
          </a:p>
          <a:p>
            <a:pPr marL="0" indent="0" algn="just">
              <a:buNone/>
            </a:pPr>
            <a:r>
              <a:rPr lang="ru-RU" dirty="0" smtClean="0"/>
              <a:t>(1-қосымша); </a:t>
            </a:r>
          </a:p>
          <a:p>
            <a:pPr marL="0" indent="0" algn="just">
              <a:buNone/>
            </a:pPr>
            <a:endParaRPr lang="ru-RU" dirty="0" smtClean="0"/>
          </a:p>
          <a:p>
            <a:pPr algn="just">
              <a:buFont typeface="Wingdings" panose="05000000000000000000" pitchFamily="2" charset="2"/>
              <a:buChar char="q"/>
            </a:pPr>
            <a:r>
              <a:rPr lang="ru-RU" dirty="0" smtClean="0"/>
              <a:t>циклограмма (2-қосымша);</a:t>
            </a:r>
          </a:p>
          <a:p>
            <a:pPr algn="just">
              <a:buFont typeface="Wingdings" panose="05000000000000000000" pitchFamily="2" charset="2"/>
              <a:buChar char="q"/>
            </a:pPr>
            <a:endParaRPr lang="ru-RU" dirty="0"/>
          </a:p>
          <a:p>
            <a:pPr algn="just">
              <a:buFont typeface="Wingdings" panose="05000000000000000000" pitchFamily="2" charset="2"/>
              <a:buChar char="q"/>
            </a:pPr>
            <a:r>
              <a:rPr lang="ru-RU" dirty="0" smtClean="0"/>
              <a:t>бала </a:t>
            </a:r>
            <a:r>
              <a:rPr lang="ru-RU" dirty="0" err="1"/>
              <a:t>дамуының</a:t>
            </a:r>
            <a:r>
              <a:rPr lang="ru-RU" dirty="0"/>
              <a:t> </a:t>
            </a:r>
            <a:r>
              <a:rPr lang="ru-RU" dirty="0" err="1"/>
              <a:t>мониторингі</a:t>
            </a:r>
            <a:r>
              <a:rPr lang="ru-RU" dirty="0"/>
              <a:t> </a:t>
            </a:r>
            <a:r>
              <a:rPr lang="ru-RU" dirty="0" err="1"/>
              <a:t>арқылы</a:t>
            </a:r>
            <a:r>
              <a:rPr lang="ru-RU" dirty="0"/>
              <a:t> </a:t>
            </a:r>
            <a:r>
              <a:rPr lang="ru-RU" dirty="0" err="1"/>
              <a:t>іске</a:t>
            </a:r>
            <a:r>
              <a:rPr lang="ru-RU" dirty="0"/>
              <a:t> </a:t>
            </a:r>
            <a:r>
              <a:rPr lang="ru-RU" dirty="0" err="1"/>
              <a:t>асырылады</a:t>
            </a:r>
            <a:r>
              <a:rPr lang="ru-RU" dirty="0" smtClean="0"/>
              <a:t>. </a:t>
            </a:r>
            <a:endParaRPr lang="x-none" dirty="0"/>
          </a:p>
        </p:txBody>
      </p:sp>
      <p:sp>
        <p:nvSpPr>
          <p:cNvPr id="5" name="Номер слайда 4">
            <a:extLst>
              <a:ext uri="{FF2B5EF4-FFF2-40B4-BE49-F238E27FC236}">
                <a16:creationId xmlns:a16="http://schemas.microsoft.com/office/drawing/2014/main" xmlns="" id="{398C63C7-857A-CC9B-7BF1-AE76809775B4}"/>
              </a:ext>
            </a:extLst>
          </p:cNvPr>
          <p:cNvSpPr>
            <a:spLocks noGrp="1"/>
          </p:cNvSpPr>
          <p:nvPr>
            <p:ph type="sldNum" sz="quarter" idx="12"/>
          </p:nvPr>
        </p:nvSpPr>
        <p:spPr/>
        <p:txBody>
          <a:bodyPr/>
          <a:lstStyle/>
          <a:p>
            <a:fld id="{D60AA196-378B-4E34-85CE-A28CFE21B26D}" type="slidenum">
              <a:rPr lang="ru-RU" smtClean="0">
                <a:solidFill>
                  <a:prstClr val="black">
                    <a:tint val="75000"/>
                  </a:prstClr>
                </a:solidFill>
              </a:rPr>
              <a:pPr/>
              <a:t>21</a:t>
            </a:fld>
            <a:endParaRPr lang="ru-RU">
              <a:solidFill>
                <a:prstClr val="black">
                  <a:tint val="75000"/>
                </a:prstClr>
              </a:solidFill>
            </a:endParaRPr>
          </a:p>
        </p:txBody>
      </p:sp>
      <p:sp>
        <p:nvSpPr>
          <p:cNvPr id="10" name="Объект 6">
            <a:extLst>
              <a:ext uri="{FF2B5EF4-FFF2-40B4-BE49-F238E27FC236}">
                <a16:creationId xmlns:a16="http://schemas.microsoft.com/office/drawing/2014/main" xmlns="" id="{64B548C5-F679-FDBC-EEC4-6232641B5CCD}"/>
              </a:ext>
            </a:extLst>
          </p:cNvPr>
          <p:cNvSpPr txBox="1">
            <a:spLocks/>
          </p:cNvSpPr>
          <p:nvPr/>
        </p:nvSpPr>
        <p:spPr>
          <a:xfrm>
            <a:off x="6319344" y="2034463"/>
            <a:ext cx="5181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ru-RU" sz="2400" b="1" dirty="0" smtClean="0"/>
              <a:t>ПЕДАГОГТІҢ ЖҮРГІЗУІ ҮШІН МІНДЕТТІ ҚҰЖАТТАР ( </a:t>
            </a:r>
            <a:r>
              <a:rPr lang="ru-RU" sz="2400" b="1" dirty="0"/>
              <a:t>№</a:t>
            </a:r>
            <a:r>
              <a:rPr lang="ru-RU" sz="2400" b="1" dirty="0" smtClean="0"/>
              <a:t>130 </a:t>
            </a:r>
            <a:r>
              <a:rPr lang="ru-RU" sz="2400" b="1" dirty="0" err="1" smtClean="0"/>
              <a:t>бұйрық</a:t>
            </a:r>
            <a:r>
              <a:rPr lang="ru-RU" sz="2400" b="1" dirty="0" smtClean="0"/>
              <a:t>):</a:t>
            </a:r>
            <a:endParaRPr lang="ru-RU" sz="2400" b="1" dirty="0"/>
          </a:p>
          <a:p>
            <a:pPr>
              <a:buFont typeface="Wingdings" panose="05000000000000000000" pitchFamily="2" charset="2"/>
              <a:buChar char="q"/>
            </a:pPr>
            <a:r>
              <a:rPr lang="ru-RU" dirty="0"/>
              <a:t> </a:t>
            </a:r>
            <a:r>
              <a:rPr lang="ru-RU" dirty="0" err="1"/>
              <a:t>перспективалық</a:t>
            </a:r>
            <a:r>
              <a:rPr lang="ru-RU" dirty="0"/>
              <a:t> </a:t>
            </a:r>
            <a:r>
              <a:rPr lang="ru-RU" dirty="0" err="1" smtClean="0"/>
              <a:t>жоспар</a:t>
            </a:r>
            <a:r>
              <a:rPr lang="ru-RU" dirty="0" smtClean="0"/>
              <a:t> </a:t>
            </a:r>
          </a:p>
          <a:p>
            <a:pPr marL="0" indent="0">
              <a:buNone/>
            </a:pPr>
            <a:r>
              <a:rPr lang="ru-RU" dirty="0" smtClean="0"/>
              <a:t>(</a:t>
            </a:r>
            <a:r>
              <a:rPr lang="ru-RU" dirty="0"/>
              <a:t>1-қосымша); </a:t>
            </a:r>
            <a:endParaRPr lang="ru-RU" dirty="0" smtClean="0"/>
          </a:p>
          <a:p>
            <a:pPr marL="0" indent="0">
              <a:buNone/>
            </a:pPr>
            <a:endParaRPr lang="ru-RU" dirty="0"/>
          </a:p>
          <a:p>
            <a:pPr>
              <a:buFont typeface="Wingdings" panose="05000000000000000000" pitchFamily="2" charset="2"/>
              <a:buChar char="q"/>
            </a:pPr>
            <a:r>
              <a:rPr lang="ru-RU" dirty="0" smtClean="0"/>
              <a:t>циклограмма </a:t>
            </a:r>
            <a:r>
              <a:rPr lang="ru-RU" dirty="0"/>
              <a:t>(2-қосымша); </a:t>
            </a:r>
            <a:endParaRPr lang="ru-RU" dirty="0" smtClean="0"/>
          </a:p>
          <a:p>
            <a:pPr>
              <a:buFont typeface="Wingdings" panose="05000000000000000000" pitchFamily="2" charset="2"/>
              <a:buChar char="q"/>
            </a:pPr>
            <a:endParaRPr lang="ru-RU" i="1" dirty="0" smtClean="0"/>
          </a:p>
          <a:p>
            <a:pPr>
              <a:buFont typeface="Wingdings" panose="05000000000000000000" pitchFamily="2" charset="2"/>
              <a:buChar char="q"/>
            </a:pPr>
            <a:r>
              <a:rPr lang="ru-RU" dirty="0"/>
              <a:t> </a:t>
            </a:r>
            <a:r>
              <a:rPr lang="ru-RU" dirty="0" err="1" smtClean="0"/>
              <a:t>баланың</a:t>
            </a:r>
            <a:r>
              <a:rPr lang="ru-RU" dirty="0" smtClean="0"/>
              <a:t> </a:t>
            </a:r>
            <a:r>
              <a:rPr lang="ru-RU" dirty="0"/>
              <a:t>жеке даму </a:t>
            </a:r>
            <a:r>
              <a:rPr lang="ru-RU" dirty="0" err="1" smtClean="0"/>
              <a:t>картасы</a:t>
            </a:r>
            <a:r>
              <a:rPr lang="ru-RU" dirty="0" smtClean="0"/>
              <a:t> </a:t>
            </a:r>
            <a:r>
              <a:rPr lang="ru-RU" i="1" dirty="0"/>
              <a:t>(</a:t>
            </a:r>
            <a:r>
              <a:rPr lang="ru-RU" i="1" dirty="0" smtClean="0"/>
              <a:t>3-қосымша)</a:t>
            </a:r>
          </a:p>
          <a:p>
            <a:pPr algn="just"/>
            <a:endParaRPr lang="x-none" dirty="0"/>
          </a:p>
        </p:txBody>
      </p:sp>
      <p:pic>
        <p:nvPicPr>
          <p:cNvPr id="12" name="Рисунок 11" descr="Иконка важная информация: стоковые картинки, бесплатные, роялти-фри фото Иконка  важная информация | Depositphotos">
            <a:extLst>
              <a:ext uri="{FF2B5EF4-FFF2-40B4-BE49-F238E27FC236}">
                <a16:creationId xmlns:a16="http://schemas.microsoft.com/office/drawing/2014/main" xmlns="" id="{4632F8CE-1762-2C31-A326-48A934B5D02F}"/>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418787" y="365125"/>
            <a:ext cx="2184229" cy="1132326"/>
          </a:xfrm>
          <a:prstGeom prst="rect">
            <a:avLst/>
          </a:prstGeom>
          <a:noFill/>
          <a:ln>
            <a:noFill/>
          </a:ln>
        </p:spPr>
      </p:pic>
    </p:spTree>
    <p:extLst>
      <p:ext uri="{BB962C8B-B14F-4D97-AF65-F5344CB8AC3E}">
        <p14:creationId xmlns:p14="http://schemas.microsoft.com/office/powerpoint/2010/main" val="27055319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FC98294E-8C02-EF73-1BC0-A76B773D0D54}"/>
              </a:ext>
            </a:extLst>
          </p:cNvPr>
          <p:cNvSpPr>
            <a:spLocks noGrp="1"/>
          </p:cNvSpPr>
          <p:nvPr>
            <p:ph type="title"/>
          </p:nvPr>
        </p:nvSpPr>
        <p:spPr>
          <a:xfrm>
            <a:off x="914400" y="232979"/>
            <a:ext cx="10515600" cy="649890"/>
          </a:xfrm>
        </p:spPr>
        <p:txBody>
          <a:bodyPr>
            <a:normAutofit/>
          </a:bodyPr>
          <a:lstStyle/>
          <a:p>
            <a:r>
              <a:rPr lang="kk-KZ" sz="3600" b="1" dirty="0" smtClean="0"/>
              <a:t>          БАҒДАРЛАМАНЫ МЕҢГЕРУ КЕЗЕҢІ</a:t>
            </a:r>
            <a:endParaRPr lang="x-none" sz="3600" b="1" dirty="0"/>
          </a:p>
        </p:txBody>
      </p:sp>
      <p:sp>
        <p:nvSpPr>
          <p:cNvPr id="3" name="Объект 2">
            <a:extLst>
              <a:ext uri="{FF2B5EF4-FFF2-40B4-BE49-F238E27FC236}">
                <a16:creationId xmlns:a16="http://schemas.microsoft.com/office/drawing/2014/main" xmlns="" id="{7B1238CD-7DF0-6317-9DE2-6611E2FC8563}"/>
              </a:ext>
            </a:extLst>
          </p:cNvPr>
          <p:cNvSpPr>
            <a:spLocks noGrp="1"/>
          </p:cNvSpPr>
          <p:nvPr>
            <p:ph sz="half" idx="1"/>
          </p:nvPr>
        </p:nvSpPr>
        <p:spPr>
          <a:xfrm>
            <a:off x="444062" y="1825625"/>
            <a:ext cx="5058103" cy="4351338"/>
          </a:xfrm>
        </p:spPr>
        <p:txBody>
          <a:bodyPr>
            <a:normAutofit fontScale="62500" lnSpcReduction="20000"/>
          </a:bodyPr>
          <a:lstStyle/>
          <a:p>
            <a:pPr marL="0" indent="0" algn="just">
              <a:buNone/>
            </a:pPr>
            <a:r>
              <a:rPr lang="ru-RU" sz="3400" b="1" dirty="0" smtClean="0"/>
              <a:t>МЕКТЕПКЕ ДЕЙІНГІ ҰЙЫМДАР ҚЫЗМЕТІН КЕЛЕСІ КЕЗЕҢДЕР БОЙЫНША ҰЙЫМДАСТЫРАДЫ:</a:t>
            </a:r>
            <a:endParaRPr lang="ru-RU" sz="2400" dirty="0"/>
          </a:p>
          <a:p>
            <a:pPr marL="0" indent="0" algn="just">
              <a:buNone/>
            </a:pPr>
            <a:r>
              <a:rPr lang="ru-RU" sz="3400" b="1" dirty="0" smtClean="0"/>
              <a:t> </a:t>
            </a:r>
            <a:endParaRPr lang="ru-RU" sz="3400" b="1" dirty="0"/>
          </a:p>
          <a:p>
            <a:pPr algn="just">
              <a:buFont typeface="Wingdings" panose="05000000000000000000" pitchFamily="2" charset="2"/>
              <a:buChar char="§"/>
            </a:pPr>
            <a:r>
              <a:rPr lang="ru-RU" sz="4000" dirty="0"/>
              <a:t>1)	1 </a:t>
            </a:r>
            <a:r>
              <a:rPr lang="ru-RU" sz="4000" dirty="0" err="1"/>
              <a:t>қыркүйек</a:t>
            </a:r>
            <a:r>
              <a:rPr lang="ru-RU" sz="4000" dirty="0"/>
              <a:t> пен 31 </a:t>
            </a:r>
            <a:r>
              <a:rPr lang="ru-RU" sz="4000" dirty="0" err="1"/>
              <a:t>мамыр</a:t>
            </a:r>
            <a:r>
              <a:rPr lang="ru-RU" sz="4000" dirty="0"/>
              <a:t> </a:t>
            </a:r>
            <a:r>
              <a:rPr lang="ru-RU" sz="4000" dirty="0" err="1"/>
              <a:t>аралығында</a:t>
            </a:r>
            <a:r>
              <a:rPr lang="ru-RU" sz="4000" dirty="0"/>
              <a:t> – </a:t>
            </a:r>
            <a:r>
              <a:rPr lang="ru-RU" sz="4000" dirty="0" err="1"/>
              <a:t>оқу</a:t>
            </a:r>
            <a:r>
              <a:rPr lang="ru-RU" sz="4000" dirty="0"/>
              <a:t> </a:t>
            </a:r>
            <a:r>
              <a:rPr lang="ru-RU" sz="4000" dirty="0" err="1"/>
              <a:t>жылы</a:t>
            </a:r>
            <a:r>
              <a:rPr lang="ru-RU" sz="4000" dirty="0"/>
              <a:t> (</a:t>
            </a:r>
            <a:r>
              <a:rPr lang="ru-RU" sz="4000" dirty="0" err="1"/>
              <a:t>Үлгілік</a:t>
            </a:r>
            <a:r>
              <a:rPr lang="ru-RU" sz="4000" dirty="0"/>
              <a:t> </a:t>
            </a:r>
            <a:r>
              <a:rPr lang="ru-RU" sz="4000" dirty="0" err="1"/>
              <a:t>бағдарламаның</a:t>
            </a:r>
            <a:r>
              <a:rPr lang="ru-RU" sz="4000" dirty="0"/>
              <a:t> </a:t>
            </a:r>
            <a:r>
              <a:rPr lang="ru-RU" sz="4000" dirty="0" err="1"/>
              <a:t>мазмұнын</a:t>
            </a:r>
            <a:r>
              <a:rPr lang="ru-RU" sz="4000" dirty="0"/>
              <a:t> </a:t>
            </a:r>
            <a:r>
              <a:rPr lang="ru-RU" sz="4000" dirty="0" err="1"/>
              <a:t>меңгеру</a:t>
            </a:r>
            <a:r>
              <a:rPr lang="ru-RU" sz="4000" dirty="0"/>
              <a:t> </a:t>
            </a:r>
            <a:r>
              <a:rPr lang="ru-RU" sz="4000" dirty="0" err="1" smtClean="0"/>
              <a:t>кезеңі</a:t>
            </a:r>
            <a:r>
              <a:rPr lang="ru-RU" sz="4000" dirty="0" smtClean="0"/>
              <a:t>)</a:t>
            </a:r>
          </a:p>
          <a:p>
            <a:pPr algn="just">
              <a:buFont typeface="Wingdings" panose="05000000000000000000" pitchFamily="2" charset="2"/>
              <a:buChar char="§"/>
            </a:pPr>
            <a:r>
              <a:rPr lang="ru-RU" sz="4000" dirty="0"/>
              <a:t>1 </a:t>
            </a:r>
            <a:r>
              <a:rPr lang="ru-RU" sz="4000" dirty="0" err="1"/>
              <a:t>маусым</a:t>
            </a:r>
            <a:r>
              <a:rPr lang="ru-RU" sz="4000" dirty="0"/>
              <a:t> мен 31 </a:t>
            </a:r>
            <a:r>
              <a:rPr lang="ru-RU" sz="4000" dirty="0" err="1"/>
              <a:t>тамыз</a:t>
            </a:r>
            <a:r>
              <a:rPr lang="ru-RU" sz="4000" dirty="0"/>
              <a:t> </a:t>
            </a:r>
            <a:r>
              <a:rPr lang="ru-RU" sz="4000" dirty="0" err="1"/>
              <a:t>аралығында</a:t>
            </a:r>
            <a:r>
              <a:rPr lang="ru-RU" sz="4000" dirty="0"/>
              <a:t> – </a:t>
            </a:r>
            <a:r>
              <a:rPr lang="ru-RU" sz="4000" dirty="0" err="1"/>
              <a:t>жазғы</a:t>
            </a:r>
            <a:r>
              <a:rPr lang="ru-RU" sz="4000" dirty="0"/>
              <a:t> </a:t>
            </a:r>
            <a:r>
              <a:rPr lang="ru-RU" sz="4000" dirty="0" err="1"/>
              <a:t>сауықтыру</a:t>
            </a:r>
            <a:r>
              <a:rPr lang="ru-RU" sz="4000" dirty="0"/>
              <a:t> </a:t>
            </a:r>
            <a:r>
              <a:rPr lang="ru-RU" sz="4000" dirty="0" err="1" smtClean="0"/>
              <a:t>кезеңі</a:t>
            </a:r>
            <a:endParaRPr lang="ru-RU" sz="4000" dirty="0"/>
          </a:p>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ru-RU" sz="2900" b="1" i="1" u="none" strike="noStrike" kern="1200" cap="none" spc="0" normalizeH="0" baseline="0" noProof="0" dirty="0">
              <a:ln>
                <a:noFill/>
              </a:ln>
              <a:solidFill>
                <a:prstClr val="black"/>
              </a:solidFill>
              <a:effectLst/>
              <a:uLnTx/>
              <a:uFillTx/>
              <a:latin typeface="Calibri"/>
              <a:ea typeface="+mn-ea"/>
              <a:cs typeface="+mn-cs"/>
            </a:endParaRPr>
          </a:p>
          <a:p>
            <a:pPr marL="0" lvl="0" indent="0" algn="r">
              <a:buNone/>
              <a:defRPr/>
            </a:pPr>
            <a:r>
              <a:rPr kumimoji="0" lang="ru-RU" sz="2900" b="1" i="1" u="none" strike="noStrike" kern="1200" cap="none" spc="0" normalizeH="0" baseline="0" noProof="0" dirty="0" smtClean="0">
                <a:ln>
                  <a:noFill/>
                </a:ln>
                <a:solidFill>
                  <a:prstClr val="black"/>
                </a:solidFill>
                <a:effectLst/>
                <a:highlight>
                  <a:srgbClr val="00FFFF"/>
                </a:highlight>
                <a:uLnTx/>
                <a:uFillTx/>
                <a:latin typeface="Calibri"/>
                <a:ea typeface="+mn-ea"/>
                <a:cs typeface="+mn-cs"/>
              </a:rPr>
              <a:t>ҚР БҒМ №</a:t>
            </a:r>
            <a:r>
              <a:rPr lang="ru-RU" sz="2900" b="1" i="1" dirty="0" smtClean="0">
                <a:solidFill>
                  <a:prstClr val="black"/>
                </a:solidFill>
                <a:highlight>
                  <a:srgbClr val="00FFFF"/>
                </a:highlight>
              </a:rPr>
              <a:t>595 </a:t>
            </a:r>
            <a:r>
              <a:rPr lang="ru-RU" sz="2900" b="1" i="1" dirty="0" err="1" smtClean="0">
                <a:solidFill>
                  <a:prstClr val="black"/>
                </a:solidFill>
                <a:highlight>
                  <a:srgbClr val="00FFFF"/>
                </a:highlight>
              </a:rPr>
              <a:t>бұйрығы</a:t>
            </a:r>
            <a:endParaRPr kumimoji="0" lang="ru-RU" sz="2900" b="1" i="1" u="none" strike="noStrike" kern="1200" cap="none" spc="0" normalizeH="0" baseline="0" noProof="0" dirty="0">
              <a:ln>
                <a:noFill/>
              </a:ln>
              <a:solidFill>
                <a:prstClr val="black"/>
              </a:solidFill>
              <a:effectLst/>
              <a:highlight>
                <a:srgbClr val="00FFFF"/>
              </a:highlight>
              <a:uLnTx/>
              <a:uFillTx/>
              <a:latin typeface="Calibri"/>
              <a:ea typeface="+mn-ea"/>
              <a:cs typeface="+mn-cs"/>
            </a:endParaRPr>
          </a:p>
          <a:p>
            <a:pPr marL="0" indent="0" algn="just">
              <a:buNone/>
            </a:pPr>
            <a:endParaRPr lang="x-none" dirty="0">
              <a:latin typeface="Arial" panose="020B0604020202020204" pitchFamily="34" charset="0"/>
              <a:cs typeface="Arial" panose="020B0604020202020204" pitchFamily="34" charset="0"/>
            </a:endParaRPr>
          </a:p>
        </p:txBody>
      </p:sp>
      <p:sp>
        <p:nvSpPr>
          <p:cNvPr id="4" name="Объект 3">
            <a:extLst>
              <a:ext uri="{FF2B5EF4-FFF2-40B4-BE49-F238E27FC236}">
                <a16:creationId xmlns:a16="http://schemas.microsoft.com/office/drawing/2014/main" xmlns="" id="{EDE28334-8E32-1C84-7E61-CB4765961950}"/>
              </a:ext>
            </a:extLst>
          </p:cNvPr>
          <p:cNvSpPr>
            <a:spLocks noGrp="1"/>
          </p:cNvSpPr>
          <p:nvPr>
            <p:ph sz="half" idx="2"/>
          </p:nvPr>
        </p:nvSpPr>
        <p:spPr/>
        <p:txBody>
          <a:bodyPr>
            <a:normAutofit fontScale="62500" lnSpcReduction="20000"/>
          </a:bodyPr>
          <a:lstStyle/>
          <a:p>
            <a:pPr marL="0" indent="0" algn="just">
              <a:buNone/>
            </a:pPr>
            <a:r>
              <a:rPr lang="ru-RU" sz="3400" b="1" dirty="0" smtClean="0"/>
              <a:t>МЕКТЕПАЛДЫ ДАЯРЛЫҚ СЫНЫПТАРЫНДА ТӘРБИЕЛЕУ-БІЛІМ БЕРУ ПРОЦЕСІ: В </a:t>
            </a:r>
            <a:r>
              <a:rPr lang="ru-RU" sz="3400" b="1" dirty="0"/>
              <a:t>КЛАССАХ ПРЕДШКОЛЬНОЙ ПОДГОТОВКИ ВОСПИТАТЕЛЬНО-ОБРАЗОВАТЕЛЬНЫЙ ПРОЦЕСС ОСУЩЕСТВЛЯЕТСЯ:</a:t>
            </a:r>
          </a:p>
          <a:p>
            <a:pPr marL="0" indent="0" algn="just">
              <a:buNone/>
            </a:pPr>
            <a:r>
              <a:rPr lang="ru-RU" sz="3300" dirty="0"/>
              <a:t> </a:t>
            </a:r>
            <a:r>
              <a:rPr lang="ru-RU" sz="3300" i="1" dirty="0"/>
              <a:t>1 </a:t>
            </a:r>
            <a:r>
              <a:rPr lang="ru-RU" sz="3300" i="1" dirty="0" err="1"/>
              <a:t>қыркүйектен</a:t>
            </a:r>
            <a:r>
              <a:rPr lang="ru-RU" sz="3300" i="1" dirty="0"/>
              <a:t> </a:t>
            </a:r>
            <a:r>
              <a:rPr lang="ru-RU" sz="3300" i="1" dirty="0" err="1"/>
              <a:t>бастап</a:t>
            </a:r>
            <a:r>
              <a:rPr lang="ru-RU" sz="3300" i="1" dirty="0"/>
              <a:t> 25 </a:t>
            </a:r>
            <a:r>
              <a:rPr lang="ru-RU" sz="3300" i="1" dirty="0" err="1"/>
              <a:t>мамырға</a:t>
            </a:r>
            <a:r>
              <a:rPr lang="ru-RU" sz="3300" i="1" dirty="0"/>
              <a:t> </a:t>
            </a:r>
            <a:r>
              <a:rPr lang="ru-RU" sz="3300" i="1" dirty="0" err="1"/>
              <a:t>дейін</a:t>
            </a:r>
            <a:r>
              <a:rPr lang="ru-RU" sz="3300" i="1" dirty="0"/>
              <a:t> </a:t>
            </a:r>
            <a:r>
              <a:rPr lang="ru-RU" sz="3300" i="1" dirty="0" err="1"/>
              <a:t>жүзеге</a:t>
            </a:r>
            <a:r>
              <a:rPr lang="ru-RU" sz="3300" i="1" dirty="0"/>
              <a:t> </a:t>
            </a:r>
            <a:r>
              <a:rPr lang="ru-RU" sz="3300" i="1" dirty="0" err="1"/>
              <a:t>асырылады</a:t>
            </a:r>
            <a:r>
              <a:rPr lang="ru-RU" sz="3300" i="1" dirty="0"/>
              <a:t> (Мектепке дейінгі </a:t>
            </a:r>
            <a:r>
              <a:rPr lang="ru-RU" sz="3300" i="1" dirty="0" err="1"/>
              <a:t>тәрбие</a:t>
            </a:r>
            <a:r>
              <a:rPr lang="ru-RU" sz="3300" i="1" dirty="0"/>
              <a:t> мен </a:t>
            </a:r>
            <a:r>
              <a:rPr lang="ru-RU" sz="3300" i="1" dirty="0" err="1"/>
              <a:t>оқытудың</a:t>
            </a:r>
            <a:r>
              <a:rPr lang="ru-RU" sz="3300" i="1" dirty="0"/>
              <a:t> </a:t>
            </a:r>
            <a:r>
              <a:rPr lang="ru-RU" sz="3300" i="1" dirty="0" err="1"/>
              <a:t>үлгілік</a:t>
            </a:r>
            <a:r>
              <a:rPr lang="ru-RU" sz="3300" i="1" dirty="0"/>
              <a:t> </a:t>
            </a:r>
            <a:r>
              <a:rPr lang="ru-RU" sz="3300" i="1" dirty="0" err="1"/>
              <a:t>бағдарламасының</a:t>
            </a:r>
            <a:r>
              <a:rPr lang="ru-RU" sz="3300" i="1" dirty="0"/>
              <a:t> </a:t>
            </a:r>
            <a:r>
              <a:rPr lang="ru-RU" sz="3300" i="1" dirty="0" err="1"/>
              <a:t>мазмұнын</a:t>
            </a:r>
            <a:r>
              <a:rPr lang="ru-RU" sz="3300" i="1" dirty="0"/>
              <a:t> </a:t>
            </a:r>
            <a:r>
              <a:rPr lang="ru-RU" sz="3300" i="1" dirty="0" err="1"/>
              <a:t>меңгеру</a:t>
            </a:r>
            <a:r>
              <a:rPr lang="ru-RU" sz="3300" i="1" dirty="0"/>
              <a:t> </a:t>
            </a:r>
            <a:r>
              <a:rPr lang="ru-RU" sz="3300" i="1" dirty="0" err="1"/>
              <a:t>кезеңі</a:t>
            </a:r>
            <a:r>
              <a:rPr lang="ru-RU" sz="3300" dirty="0" smtClean="0"/>
              <a:t>). </a:t>
            </a:r>
          </a:p>
          <a:p>
            <a:pPr marL="0" indent="0" algn="just">
              <a:buNone/>
            </a:pPr>
            <a:r>
              <a:rPr lang="ru-RU" sz="3700" dirty="0" err="1" smtClean="0"/>
              <a:t>Оқу</a:t>
            </a:r>
            <a:r>
              <a:rPr lang="ru-RU" sz="3700" dirty="0" smtClean="0"/>
              <a:t> </a:t>
            </a:r>
            <a:r>
              <a:rPr lang="ru-RU" sz="3700" dirty="0" err="1" smtClean="0"/>
              <a:t>жылы</a:t>
            </a:r>
            <a:r>
              <a:rPr lang="ru-RU" sz="3700" dirty="0" smtClean="0"/>
              <a:t> </a:t>
            </a:r>
            <a:r>
              <a:rPr lang="ru-RU" sz="3700" dirty="0" err="1" smtClean="0"/>
              <a:t>бойы</a:t>
            </a:r>
            <a:r>
              <a:rPr lang="ru-RU" sz="3700" dirty="0" smtClean="0"/>
              <a:t> каникул </a:t>
            </a:r>
            <a:r>
              <a:rPr lang="ru-RU" sz="3700" dirty="0" err="1"/>
              <a:t>күндері</a:t>
            </a:r>
            <a:r>
              <a:rPr lang="ru-RU" sz="3700" dirty="0"/>
              <a:t> </a:t>
            </a:r>
            <a:r>
              <a:rPr lang="ru-RU" sz="3700" dirty="0" err="1"/>
              <a:t>мектептердің</a:t>
            </a:r>
            <a:r>
              <a:rPr lang="ru-RU" sz="3700" dirty="0"/>
              <a:t> </a:t>
            </a:r>
            <a:r>
              <a:rPr lang="ru-RU" sz="3700" dirty="0" err="1"/>
              <a:t>ішкі</a:t>
            </a:r>
            <a:r>
              <a:rPr lang="ru-RU" sz="3700" dirty="0"/>
              <a:t> </a:t>
            </a:r>
            <a:r>
              <a:rPr lang="ru-RU" sz="3700" dirty="0" err="1"/>
              <a:t>тәртіп</a:t>
            </a:r>
            <a:r>
              <a:rPr lang="ru-RU" sz="3700" dirty="0"/>
              <a:t> </a:t>
            </a:r>
            <a:r>
              <a:rPr lang="ru-RU" sz="3700" dirty="0" err="1"/>
              <a:t>ережелеріне</a:t>
            </a:r>
            <a:r>
              <a:rPr lang="ru-RU" sz="3700" dirty="0"/>
              <a:t> </a:t>
            </a:r>
            <a:r>
              <a:rPr lang="ru-RU" sz="3700" dirty="0" err="1"/>
              <a:t>сәйкес</a:t>
            </a:r>
            <a:r>
              <a:rPr lang="ru-RU" sz="3700" dirty="0"/>
              <a:t> </a:t>
            </a:r>
            <a:r>
              <a:rPr lang="ru-RU" sz="3700" dirty="0" err="1" smtClean="0"/>
              <a:t>белгіленеді</a:t>
            </a:r>
            <a:endParaRPr lang="ru-RU" sz="3700" dirty="0"/>
          </a:p>
          <a:p>
            <a:pPr marL="0" indent="0" algn="just">
              <a:buNone/>
            </a:pPr>
            <a:endParaRPr lang="ru-RU" dirty="0"/>
          </a:p>
          <a:p>
            <a:pPr marL="0" indent="0" algn="r">
              <a:buNone/>
            </a:pPr>
            <a:r>
              <a:rPr lang="ru-RU" b="1" i="1" dirty="0">
                <a:highlight>
                  <a:srgbClr val="00FFFF"/>
                </a:highlight>
              </a:rPr>
              <a:t>ҚР БҒМ №595 </a:t>
            </a:r>
            <a:r>
              <a:rPr lang="ru-RU" b="1" i="1" dirty="0" err="1">
                <a:highlight>
                  <a:srgbClr val="00FFFF"/>
                </a:highlight>
              </a:rPr>
              <a:t>бұйрығы</a:t>
            </a:r>
            <a:endParaRPr lang="ru-RU" b="1" i="1" dirty="0">
              <a:highlight>
                <a:srgbClr val="00FFFF"/>
              </a:highlight>
            </a:endParaRPr>
          </a:p>
          <a:p>
            <a:pPr marL="0" indent="0" algn="just">
              <a:buNone/>
            </a:pPr>
            <a:endParaRPr lang="x-none" dirty="0"/>
          </a:p>
        </p:txBody>
      </p:sp>
    </p:spTree>
    <p:extLst>
      <p:ext uri="{BB962C8B-B14F-4D97-AF65-F5344CB8AC3E}">
        <p14:creationId xmlns:p14="http://schemas.microsoft.com/office/powerpoint/2010/main" val="130582752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B1AFDAF-99A2-9C3A-70B6-505C977EEDF6}"/>
              </a:ext>
            </a:extLst>
          </p:cNvPr>
          <p:cNvSpPr>
            <a:spLocks noGrp="1"/>
          </p:cNvSpPr>
          <p:nvPr>
            <p:ph type="title"/>
          </p:nvPr>
        </p:nvSpPr>
        <p:spPr>
          <a:xfrm>
            <a:off x="268014" y="191705"/>
            <a:ext cx="10515600" cy="722696"/>
          </a:xfrm>
        </p:spPr>
        <p:txBody>
          <a:bodyPr>
            <a:normAutofit/>
          </a:bodyPr>
          <a:lstStyle/>
          <a:p>
            <a:r>
              <a:rPr lang="ru-RU" sz="3600" b="1" dirty="0" smtClean="0"/>
              <a:t>ОҚЫТУ МЕРЗІМІНЕ ҚОЙЫЛАТЫН ТАЛАПТАР</a:t>
            </a:r>
            <a:endParaRPr lang="x-none" sz="3600" b="1" dirty="0"/>
          </a:p>
        </p:txBody>
      </p:sp>
      <p:sp>
        <p:nvSpPr>
          <p:cNvPr id="3" name="Объект 2">
            <a:extLst>
              <a:ext uri="{FF2B5EF4-FFF2-40B4-BE49-F238E27FC236}">
                <a16:creationId xmlns:a16="http://schemas.microsoft.com/office/drawing/2014/main" xmlns="" id="{3C076A38-4031-D77E-C394-570385AAAEE6}"/>
              </a:ext>
            </a:extLst>
          </p:cNvPr>
          <p:cNvSpPr>
            <a:spLocks noGrp="1"/>
          </p:cNvSpPr>
          <p:nvPr>
            <p:ph sz="half" idx="1"/>
          </p:nvPr>
        </p:nvSpPr>
        <p:spPr>
          <a:xfrm>
            <a:off x="268014" y="1825625"/>
            <a:ext cx="5344510" cy="4351338"/>
          </a:xfrm>
        </p:spPr>
        <p:txBody>
          <a:bodyPr>
            <a:normAutofit fontScale="85000" lnSpcReduction="10000"/>
          </a:bodyPr>
          <a:lstStyle/>
          <a:p>
            <a:pPr algn="just">
              <a:lnSpc>
                <a:spcPct val="107000"/>
              </a:lnSpc>
              <a:spcAft>
                <a:spcPts val="800"/>
              </a:spcAft>
              <a:buFont typeface="Wingdings" panose="05000000000000000000" pitchFamily="2" charset="2"/>
              <a:buChar char="q"/>
              <a:tabLst>
                <a:tab pos="5940425" algn="l"/>
              </a:tabLst>
            </a:pPr>
            <a:r>
              <a:rPr lang="ru-RU" b="1" dirty="0" smtClean="0">
                <a:latin typeface="Arial" panose="020B0604020202020204" pitchFamily="34" charset="0"/>
                <a:ea typeface="Calibri" panose="020F0502020204030204" pitchFamily="34" charset="0"/>
                <a:cs typeface="Arial" panose="020B0604020202020204" pitchFamily="34" charset="0"/>
              </a:rPr>
              <a:t> </a:t>
            </a:r>
            <a:r>
              <a:rPr lang="ru-RU" b="1" dirty="0" err="1" smtClean="0">
                <a:latin typeface="Arial" panose="020B0604020202020204" pitchFamily="34" charset="0"/>
                <a:ea typeface="Calibri" panose="020F0502020204030204" pitchFamily="34" charset="0"/>
                <a:cs typeface="Arial" panose="020B0604020202020204" pitchFamily="34" charset="0"/>
              </a:rPr>
              <a:t>Жас</a:t>
            </a:r>
            <a:r>
              <a:rPr lang="ru-RU" b="1" dirty="0" smtClean="0">
                <a:latin typeface="Arial" panose="020B0604020202020204" pitchFamily="34" charset="0"/>
                <a:ea typeface="Calibri" panose="020F0502020204030204" pitchFamily="34" charset="0"/>
                <a:cs typeface="Arial" panose="020B0604020202020204" pitchFamily="34" charset="0"/>
              </a:rPr>
              <a:t> </a:t>
            </a:r>
            <a:r>
              <a:rPr lang="ru-RU" b="1" dirty="0" err="1">
                <a:latin typeface="Arial" panose="020B0604020202020204" pitchFamily="34" charset="0"/>
                <a:ea typeface="Calibri" panose="020F0502020204030204" pitchFamily="34" charset="0"/>
                <a:cs typeface="Arial" panose="020B0604020202020204" pitchFamily="34" charset="0"/>
              </a:rPr>
              <a:t>кезеңдері</a:t>
            </a:r>
            <a:r>
              <a:rPr lang="ru-RU" b="1" dirty="0">
                <a:latin typeface="Arial" panose="020B0604020202020204" pitchFamily="34" charset="0"/>
                <a:ea typeface="Calibri" panose="020F0502020204030204" pitchFamily="34" charset="0"/>
                <a:cs typeface="Arial" panose="020B0604020202020204" pitchFamily="34" charset="0"/>
              </a:rPr>
              <a:t> </a:t>
            </a:r>
            <a:r>
              <a:rPr lang="ru-RU" b="1" dirty="0" err="1">
                <a:latin typeface="Arial" panose="020B0604020202020204" pitchFamily="34" charset="0"/>
                <a:ea typeface="Calibri" panose="020F0502020204030204" pitchFamily="34" charset="0"/>
                <a:cs typeface="Arial" panose="020B0604020202020204" pitchFamily="34" charset="0"/>
              </a:rPr>
              <a:t>мынадай</a:t>
            </a:r>
            <a:r>
              <a:rPr lang="ru-RU" b="1" dirty="0">
                <a:latin typeface="Arial" panose="020B0604020202020204" pitchFamily="34" charset="0"/>
                <a:ea typeface="Calibri" panose="020F0502020204030204" pitchFamily="34" charset="0"/>
                <a:cs typeface="Arial" panose="020B0604020202020204" pitchFamily="34" charset="0"/>
              </a:rPr>
              <a:t>:</a:t>
            </a:r>
            <a:endParaRPr lang="x-none" sz="2000" b="1"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buFont typeface="Wingdings" panose="05000000000000000000" pitchFamily="2" charset="2"/>
              <a:buChar char="§"/>
              <a:tabLst>
                <a:tab pos="5940425" algn="l"/>
              </a:tabLst>
            </a:pPr>
            <a:r>
              <a:rPr lang="ru-RU" dirty="0" err="1">
                <a:latin typeface="Arial" panose="020B0604020202020204" pitchFamily="34" charset="0"/>
                <a:ea typeface="Calibri" panose="020F0502020204030204" pitchFamily="34" charset="0"/>
                <a:cs typeface="Arial" panose="020B0604020202020204" pitchFamily="34" charset="0"/>
              </a:rPr>
              <a:t>бөбек</a:t>
            </a:r>
            <a:r>
              <a:rPr lang="ru-RU" dirty="0">
                <a:latin typeface="Arial" panose="020B0604020202020204" pitchFamily="34" charset="0"/>
                <a:ea typeface="Calibri" panose="020F0502020204030204" pitchFamily="34" charset="0"/>
                <a:cs typeface="Arial" panose="020B0604020202020204" pitchFamily="34" charset="0"/>
              </a:rPr>
              <a:t> </a:t>
            </a:r>
            <a:r>
              <a:rPr lang="ru-RU" dirty="0" err="1">
                <a:latin typeface="Arial" panose="020B0604020202020204" pitchFamily="34" charset="0"/>
                <a:ea typeface="Calibri" panose="020F0502020204030204" pitchFamily="34" charset="0"/>
                <a:cs typeface="Arial" panose="020B0604020202020204" pitchFamily="34" charset="0"/>
              </a:rPr>
              <a:t>жасы</a:t>
            </a:r>
            <a:r>
              <a:rPr lang="ru-RU" dirty="0">
                <a:latin typeface="Arial" panose="020B0604020202020204" pitchFamily="34" charset="0"/>
                <a:ea typeface="Calibri" panose="020F0502020204030204" pitchFamily="34" charset="0"/>
                <a:cs typeface="Arial" panose="020B0604020202020204" pitchFamily="34" charset="0"/>
              </a:rPr>
              <a:t> – 0 (</a:t>
            </a:r>
            <a:r>
              <a:rPr lang="ru-RU" dirty="0" err="1">
                <a:latin typeface="Arial" panose="020B0604020202020204" pitchFamily="34" charset="0"/>
                <a:ea typeface="Calibri" panose="020F0502020204030204" pitchFamily="34" charset="0"/>
                <a:cs typeface="Arial" panose="020B0604020202020204" pitchFamily="34" charset="0"/>
              </a:rPr>
              <a:t>жаңа</a:t>
            </a:r>
            <a:r>
              <a:rPr lang="ru-RU" dirty="0">
                <a:latin typeface="Arial" panose="020B0604020202020204" pitchFamily="34" charset="0"/>
                <a:ea typeface="Calibri" panose="020F0502020204030204" pitchFamily="34" charset="0"/>
                <a:cs typeface="Arial" panose="020B0604020202020204" pitchFamily="34" charset="0"/>
              </a:rPr>
              <a:t> </a:t>
            </a:r>
            <a:r>
              <a:rPr lang="ru-RU" dirty="0" err="1">
                <a:latin typeface="Arial" panose="020B0604020202020204" pitchFamily="34" charset="0"/>
                <a:ea typeface="Calibri" panose="020F0502020204030204" pitchFamily="34" charset="0"/>
                <a:cs typeface="Arial" panose="020B0604020202020204" pitchFamily="34" charset="0"/>
              </a:rPr>
              <a:t>туған</a:t>
            </a:r>
            <a:r>
              <a:rPr lang="ru-RU" dirty="0">
                <a:latin typeface="Arial" panose="020B0604020202020204" pitchFamily="34" charset="0"/>
                <a:ea typeface="Calibri" panose="020F0502020204030204" pitchFamily="34" charset="0"/>
                <a:cs typeface="Arial" panose="020B0604020202020204" pitchFamily="34" charset="0"/>
              </a:rPr>
              <a:t> </a:t>
            </a:r>
            <a:r>
              <a:rPr lang="ru-RU" dirty="0" err="1">
                <a:latin typeface="Arial" panose="020B0604020202020204" pitchFamily="34" charset="0"/>
                <a:ea typeface="Calibri" panose="020F0502020204030204" pitchFamily="34" charset="0"/>
                <a:cs typeface="Arial" panose="020B0604020202020204" pitchFamily="34" charset="0"/>
              </a:rPr>
              <a:t>балалар</a:t>
            </a:r>
            <a:r>
              <a:rPr lang="ru-RU" dirty="0">
                <a:latin typeface="Arial" panose="020B0604020202020204" pitchFamily="34" charset="0"/>
                <a:ea typeface="Calibri" panose="020F0502020204030204" pitchFamily="34" charset="0"/>
                <a:cs typeface="Arial" panose="020B0604020202020204" pitchFamily="34" charset="0"/>
              </a:rPr>
              <a:t> ) – 2 </a:t>
            </a:r>
            <a:r>
              <a:rPr lang="ru-RU" dirty="0" err="1">
                <a:latin typeface="Arial" panose="020B0604020202020204" pitchFamily="34" charset="0"/>
                <a:ea typeface="Calibri" panose="020F0502020204030204" pitchFamily="34" charset="0"/>
                <a:cs typeface="Arial" panose="020B0604020202020204" pitchFamily="34" charset="0"/>
              </a:rPr>
              <a:t>жастағы</a:t>
            </a:r>
            <a:r>
              <a:rPr lang="ru-RU" dirty="0">
                <a:latin typeface="Arial" panose="020B0604020202020204" pitchFamily="34" charset="0"/>
                <a:ea typeface="Calibri" panose="020F0502020204030204" pitchFamily="34" charset="0"/>
                <a:cs typeface="Arial" panose="020B0604020202020204" pitchFamily="34" charset="0"/>
              </a:rPr>
              <a:t> </a:t>
            </a:r>
            <a:r>
              <a:rPr lang="ru-RU" dirty="0" err="1" smtClean="0">
                <a:latin typeface="Arial" panose="020B0604020202020204" pitchFamily="34" charset="0"/>
                <a:ea typeface="Calibri" panose="020F0502020204030204" pitchFamily="34" charset="0"/>
                <a:cs typeface="Arial" panose="020B0604020202020204" pitchFamily="34" charset="0"/>
              </a:rPr>
              <a:t>балалар</a:t>
            </a:r>
            <a:r>
              <a:rPr lang="ru-RU" sz="2800" dirty="0" smtClean="0">
                <a:effectLst/>
                <a:latin typeface="Arial" panose="020B0604020202020204" pitchFamily="34" charset="0"/>
                <a:ea typeface="Calibri" panose="020F0502020204030204" pitchFamily="34" charset="0"/>
                <a:cs typeface="Arial" panose="020B0604020202020204" pitchFamily="34" charset="0"/>
              </a:rPr>
              <a:t>;</a:t>
            </a:r>
            <a:endParaRPr lang="x-none" sz="2000" dirty="0">
              <a:effectLst/>
              <a:latin typeface="Arial" panose="020B0604020202020204" pitchFamily="34" charset="0"/>
              <a:ea typeface="Calibri" panose="020F0502020204030204" pitchFamily="34" charset="0"/>
              <a:cs typeface="Arial" panose="020B0604020202020204" pitchFamily="34" charset="0"/>
            </a:endParaRPr>
          </a:p>
          <a:p>
            <a:pPr algn="just">
              <a:lnSpc>
                <a:spcPct val="107000"/>
              </a:lnSpc>
              <a:spcAft>
                <a:spcPts val="800"/>
              </a:spcAft>
              <a:buFont typeface="Wingdings" panose="05000000000000000000" pitchFamily="2" charset="2"/>
              <a:buChar char="§"/>
              <a:tabLst>
                <a:tab pos="5940425" algn="l"/>
              </a:tabLst>
            </a:pPr>
            <a:r>
              <a:rPr lang="ru-RU" dirty="0" err="1">
                <a:latin typeface="Arial" panose="020B0604020202020204" pitchFamily="34" charset="0"/>
                <a:ea typeface="Calibri" panose="020F0502020204030204" pitchFamily="34" charset="0"/>
                <a:cs typeface="Arial" panose="020B0604020202020204" pitchFamily="34" charset="0"/>
              </a:rPr>
              <a:t>мектепке</a:t>
            </a:r>
            <a:r>
              <a:rPr lang="ru-RU" dirty="0">
                <a:latin typeface="Arial" panose="020B0604020202020204" pitchFamily="34" charset="0"/>
                <a:ea typeface="Calibri" panose="020F0502020204030204" pitchFamily="34" charset="0"/>
                <a:cs typeface="Arial" panose="020B0604020202020204" pitchFamily="34" charset="0"/>
              </a:rPr>
              <a:t> дейінгі </a:t>
            </a:r>
            <a:r>
              <a:rPr lang="ru-RU" dirty="0" err="1">
                <a:latin typeface="Arial" panose="020B0604020202020204" pitchFamily="34" charset="0"/>
                <a:ea typeface="Calibri" panose="020F0502020204030204" pitchFamily="34" charset="0"/>
                <a:cs typeface="Arial" panose="020B0604020202020204" pitchFamily="34" charset="0"/>
              </a:rPr>
              <a:t>жас</a:t>
            </a:r>
            <a:r>
              <a:rPr lang="ru-RU" dirty="0">
                <a:latin typeface="Arial" panose="020B0604020202020204" pitchFamily="34" charset="0"/>
                <a:ea typeface="Calibri" panose="020F0502020204030204" pitchFamily="34" charset="0"/>
                <a:cs typeface="Arial" panose="020B0604020202020204" pitchFamily="34" charset="0"/>
              </a:rPr>
              <a:t> – 3-5 </a:t>
            </a:r>
            <a:r>
              <a:rPr lang="ru-RU" dirty="0" err="1">
                <a:latin typeface="Arial" panose="020B0604020202020204" pitchFamily="34" charset="0"/>
                <a:ea typeface="Calibri" panose="020F0502020204030204" pitchFamily="34" charset="0"/>
                <a:cs typeface="Arial" panose="020B0604020202020204" pitchFamily="34" charset="0"/>
              </a:rPr>
              <a:t>жастағы</a:t>
            </a:r>
            <a:r>
              <a:rPr lang="ru-RU" dirty="0">
                <a:latin typeface="Arial" panose="020B0604020202020204" pitchFamily="34" charset="0"/>
                <a:ea typeface="Calibri" panose="020F0502020204030204" pitchFamily="34" charset="0"/>
                <a:cs typeface="Arial" panose="020B0604020202020204" pitchFamily="34" charset="0"/>
              </a:rPr>
              <a:t> </a:t>
            </a:r>
            <a:r>
              <a:rPr lang="ru-RU" dirty="0" err="1">
                <a:latin typeface="Arial" panose="020B0604020202020204" pitchFamily="34" charset="0"/>
                <a:ea typeface="Calibri" panose="020F0502020204030204" pitchFamily="34" charset="0"/>
                <a:cs typeface="Arial" panose="020B0604020202020204" pitchFamily="34" charset="0"/>
              </a:rPr>
              <a:t>балалар</a:t>
            </a:r>
            <a:r>
              <a:rPr lang="ru-RU" dirty="0" smtClean="0">
                <a:latin typeface="Arial" panose="020B0604020202020204" pitchFamily="34" charset="0"/>
                <a:ea typeface="Calibri" panose="020F0502020204030204" pitchFamily="34" charset="0"/>
                <a:cs typeface="Arial" panose="020B0604020202020204" pitchFamily="34" charset="0"/>
              </a:rPr>
              <a:t>. </a:t>
            </a:r>
            <a:endParaRPr lang="x-none" dirty="0">
              <a:latin typeface="Arial" panose="020B0604020202020204" pitchFamily="34" charset="0"/>
              <a:cs typeface="Arial" panose="020B0604020202020204" pitchFamily="34" charset="0"/>
            </a:endParaRPr>
          </a:p>
        </p:txBody>
      </p:sp>
      <p:sp>
        <p:nvSpPr>
          <p:cNvPr id="4" name="Объект 3">
            <a:extLst>
              <a:ext uri="{FF2B5EF4-FFF2-40B4-BE49-F238E27FC236}">
                <a16:creationId xmlns:a16="http://schemas.microsoft.com/office/drawing/2014/main" xmlns="" id="{B4D4EBB6-E5E4-9CAE-1918-866EBD00DFBE}"/>
              </a:ext>
            </a:extLst>
          </p:cNvPr>
          <p:cNvSpPr>
            <a:spLocks noGrp="1"/>
          </p:cNvSpPr>
          <p:nvPr>
            <p:ph sz="half" idx="2"/>
          </p:nvPr>
        </p:nvSpPr>
        <p:spPr>
          <a:xfrm>
            <a:off x="6172200" y="1825625"/>
            <a:ext cx="5751786" cy="4351338"/>
          </a:xfrm>
        </p:spPr>
        <p:txBody>
          <a:bodyPr>
            <a:normAutofit fontScale="85000" lnSpcReduction="10000"/>
          </a:bodyPr>
          <a:lstStyle/>
          <a:p>
            <a:pPr algn="just">
              <a:buFont typeface="Wingdings" panose="05000000000000000000" pitchFamily="2" charset="2"/>
              <a:buChar char="q"/>
            </a:pPr>
            <a:r>
              <a:rPr lang="ru-RU" sz="3200" b="1" dirty="0"/>
              <a:t> </a:t>
            </a:r>
            <a:r>
              <a:rPr lang="ru-RU" sz="3200" b="1" dirty="0" err="1" smtClean="0"/>
              <a:t>Топтардың</a:t>
            </a:r>
            <a:r>
              <a:rPr lang="ru-RU" sz="3200" b="1" dirty="0" smtClean="0"/>
              <a:t> </a:t>
            </a:r>
            <a:r>
              <a:rPr lang="ru-RU" sz="3200" b="1" dirty="0" err="1" smtClean="0"/>
              <a:t>жасақталуы</a:t>
            </a:r>
            <a:r>
              <a:rPr lang="ru-RU" sz="3500" b="1" dirty="0" smtClean="0"/>
              <a:t> </a:t>
            </a:r>
            <a:endParaRPr lang="ru-RU" sz="3500" b="1" dirty="0"/>
          </a:p>
          <a:p>
            <a:pPr marL="0" indent="0" algn="just">
              <a:buNone/>
            </a:pPr>
            <a:r>
              <a:rPr lang="ru-RU" sz="3200" i="1" dirty="0" smtClean="0"/>
              <a:t>(</a:t>
            </a:r>
            <a:r>
              <a:rPr lang="kk-KZ" sz="3200" dirty="0" smtClean="0"/>
              <a:t>балалардың </a:t>
            </a:r>
            <a:r>
              <a:rPr lang="ru-RU" sz="3200" i="1" dirty="0" err="1" smtClean="0"/>
              <a:t>күнтізбелік</a:t>
            </a:r>
            <a:r>
              <a:rPr lang="ru-RU" sz="3200" i="1" dirty="0" smtClean="0"/>
              <a:t> </a:t>
            </a:r>
            <a:r>
              <a:rPr lang="ru-RU" sz="3200" i="1" dirty="0" err="1"/>
              <a:t>жылдағы</a:t>
            </a:r>
            <a:r>
              <a:rPr lang="ru-RU" sz="3200" i="1" dirty="0"/>
              <a:t> </a:t>
            </a:r>
            <a:r>
              <a:rPr lang="ru-RU" sz="3200" i="1" dirty="0" err="1"/>
              <a:t>толық</a:t>
            </a:r>
            <a:r>
              <a:rPr lang="ru-RU" sz="3200" i="1" dirty="0"/>
              <a:t> </a:t>
            </a:r>
            <a:r>
              <a:rPr lang="ru-RU" sz="3200" i="1" dirty="0" err="1"/>
              <a:t>жасын</a:t>
            </a:r>
            <a:r>
              <a:rPr lang="ru-RU" sz="3200" i="1" dirty="0"/>
              <a:t> </a:t>
            </a:r>
            <a:r>
              <a:rPr lang="ru-RU" sz="3200" i="1" dirty="0" err="1"/>
              <a:t>ескере</a:t>
            </a:r>
            <a:r>
              <a:rPr lang="ru-RU" sz="3200" i="1" dirty="0"/>
              <a:t> </a:t>
            </a:r>
            <a:r>
              <a:rPr lang="ru-RU" sz="3200" i="1" dirty="0" smtClean="0"/>
              <a:t>отырып):</a:t>
            </a:r>
            <a:endParaRPr lang="ru-RU" sz="3200" i="1" dirty="0"/>
          </a:p>
          <a:p>
            <a:pPr>
              <a:buFont typeface="Wingdings" panose="05000000000000000000" pitchFamily="2" charset="2"/>
              <a:buChar char="§"/>
            </a:pPr>
            <a:r>
              <a:rPr lang="ru-RU" sz="3200" dirty="0" err="1"/>
              <a:t>ерте</a:t>
            </a:r>
            <a:r>
              <a:rPr lang="ru-RU" sz="3200" dirty="0"/>
              <a:t> </a:t>
            </a:r>
            <a:r>
              <a:rPr lang="ru-RU" sz="3200" dirty="0" err="1"/>
              <a:t>жас</a:t>
            </a:r>
            <a:r>
              <a:rPr lang="ru-RU" sz="3200" dirty="0"/>
              <a:t> </a:t>
            </a:r>
            <a:r>
              <a:rPr lang="ru-RU" sz="3200" dirty="0" err="1"/>
              <a:t>тобы</a:t>
            </a:r>
            <a:r>
              <a:rPr lang="ru-RU" sz="3200" dirty="0"/>
              <a:t> – 1 </a:t>
            </a:r>
            <a:r>
              <a:rPr lang="ru-RU" sz="3200" dirty="0" err="1"/>
              <a:t>жастағы</a:t>
            </a:r>
            <a:r>
              <a:rPr lang="ru-RU" sz="3200" dirty="0"/>
              <a:t> </a:t>
            </a:r>
            <a:r>
              <a:rPr lang="ru-RU" sz="3200" dirty="0" err="1"/>
              <a:t>балалар</a:t>
            </a:r>
            <a:r>
              <a:rPr lang="ru-RU" sz="3200" dirty="0" smtClean="0"/>
              <a:t>; </a:t>
            </a:r>
          </a:p>
          <a:p>
            <a:pPr>
              <a:buFont typeface="Wingdings" panose="05000000000000000000" pitchFamily="2" charset="2"/>
              <a:buChar char="§"/>
            </a:pPr>
            <a:r>
              <a:rPr lang="ru-RU" sz="3200" dirty="0" err="1"/>
              <a:t>кіші</a:t>
            </a:r>
            <a:r>
              <a:rPr lang="ru-RU" sz="3200" dirty="0"/>
              <a:t> топ – 2 </a:t>
            </a:r>
            <a:r>
              <a:rPr lang="ru-RU" sz="3200" dirty="0" err="1"/>
              <a:t>жастағы</a:t>
            </a:r>
            <a:r>
              <a:rPr lang="ru-RU" sz="3200" dirty="0"/>
              <a:t> </a:t>
            </a:r>
            <a:r>
              <a:rPr lang="ru-RU" sz="3200" dirty="0" err="1" smtClean="0"/>
              <a:t>балалар</a:t>
            </a:r>
            <a:r>
              <a:rPr lang="ru-RU" sz="3200" dirty="0" smtClean="0"/>
              <a:t>; младшая группа –дети 2-х лет</a:t>
            </a:r>
          </a:p>
          <a:p>
            <a:pPr>
              <a:buFont typeface="Wingdings" panose="05000000000000000000" pitchFamily="2" charset="2"/>
              <a:buChar char="§"/>
            </a:pPr>
            <a:r>
              <a:rPr lang="ru-RU" sz="3200" dirty="0" err="1"/>
              <a:t>ортаңғы</a:t>
            </a:r>
            <a:r>
              <a:rPr lang="ru-RU" sz="3200" dirty="0"/>
              <a:t> топ – 3 </a:t>
            </a:r>
            <a:r>
              <a:rPr lang="ru-RU" sz="3200" dirty="0" err="1"/>
              <a:t>жастағы</a:t>
            </a:r>
            <a:r>
              <a:rPr lang="ru-RU" sz="3200" dirty="0"/>
              <a:t> </a:t>
            </a:r>
            <a:r>
              <a:rPr lang="ru-RU" sz="3200" dirty="0" err="1"/>
              <a:t>балалар</a:t>
            </a:r>
            <a:r>
              <a:rPr lang="ru-RU" sz="3200" dirty="0" smtClean="0"/>
              <a:t>; </a:t>
            </a:r>
          </a:p>
          <a:p>
            <a:pPr>
              <a:buFont typeface="Wingdings" panose="05000000000000000000" pitchFamily="2" charset="2"/>
              <a:buChar char="§"/>
            </a:pPr>
            <a:r>
              <a:rPr lang="ru-RU" sz="3200" dirty="0" err="1"/>
              <a:t>ересек</a:t>
            </a:r>
            <a:r>
              <a:rPr lang="ru-RU" sz="3200" dirty="0"/>
              <a:t> топ – 4 </a:t>
            </a:r>
            <a:r>
              <a:rPr lang="ru-RU" sz="3200" dirty="0" err="1"/>
              <a:t>жастағы</a:t>
            </a:r>
            <a:r>
              <a:rPr lang="ru-RU" sz="3200" dirty="0"/>
              <a:t> </a:t>
            </a:r>
            <a:r>
              <a:rPr lang="ru-RU" sz="3200" dirty="0" err="1"/>
              <a:t>балалар</a:t>
            </a:r>
            <a:r>
              <a:rPr lang="ru-RU" sz="3200" dirty="0" smtClean="0"/>
              <a:t>; </a:t>
            </a:r>
          </a:p>
          <a:p>
            <a:pPr>
              <a:buFont typeface="Wingdings" panose="05000000000000000000" pitchFamily="2" charset="2"/>
              <a:buChar char="§"/>
            </a:pPr>
            <a:r>
              <a:rPr lang="ru-RU" sz="3200" dirty="0" err="1"/>
              <a:t>мектепалды</a:t>
            </a:r>
            <a:r>
              <a:rPr lang="ru-RU" sz="3200" dirty="0"/>
              <a:t> </a:t>
            </a:r>
            <a:r>
              <a:rPr lang="ru-RU" sz="3200" dirty="0" smtClean="0"/>
              <a:t>топ/</a:t>
            </a:r>
            <a:r>
              <a:rPr lang="ru-RU" sz="3200" dirty="0" err="1" smtClean="0"/>
              <a:t>мектепалды</a:t>
            </a:r>
            <a:r>
              <a:rPr lang="ru-RU" sz="3200" dirty="0" smtClean="0"/>
              <a:t> </a:t>
            </a:r>
            <a:r>
              <a:rPr lang="ru-RU" sz="3200" dirty="0" err="1"/>
              <a:t>сынып</a:t>
            </a:r>
            <a:r>
              <a:rPr lang="ru-RU" sz="3200" dirty="0"/>
              <a:t> – 5 </a:t>
            </a:r>
            <a:r>
              <a:rPr lang="ru-RU" sz="3200" dirty="0" err="1"/>
              <a:t>жастағы</a:t>
            </a:r>
            <a:r>
              <a:rPr lang="ru-RU" sz="3200" dirty="0"/>
              <a:t> </a:t>
            </a:r>
            <a:r>
              <a:rPr lang="ru-RU" sz="3200" dirty="0" err="1" smtClean="0"/>
              <a:t>балалар</a:t>
            </a:r>
            <a:endParaRPr lang="ru-RU" sz="3200" dirty="0"/>
          </a:p>
          <a:p>
            <a:pPr marL="0" indent="0">
              <a:buNone/>
            </a:pPr>
            <a:endParaRPr lang="x-none" sz="3200" dirty="0"/>
          </a:p>
        </p:txBody>
      </p:sp>
    </p:spTree>
    <p:extLst>
      <p:ext uri="{BB962C8B-B14F-4D97-AF65-F5344CB8AC3E}">
        <p14:creationId xmlns:p14="http://schemas.microsoft.com/office/powerpoint/2010/main" val="7656629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B1AFDAF-99A2-9C3A-70B6-505C977EEDF6}"/>
              </a:ext>
            </a:extLst>
          </p:cNvPr>
          <p:cNvSpPr>
            <a:spLocks noGrp="1"/>
          </p:cNvSpPr>
          <p:nvPr>
            <p:ph type="title"/>
          </p:nvPr>
        </p:nvSpPr>
        <p:spPr>
          <a:xfrm>
            <a:off x="134007" y="175940"/>
            <a:ext cx="11923986" cy="722696"/>
          </a:xfrm>
        </p:spPr>
        <p:txBody>
          <a:bodyPr>
            <a:noAutofit/>
          </a:bodyPr>
          <a:lstStyle/>
          <a:p>
            <a:pPr algn="ctr"/>
            <a:r>
              <a:rPr lang="ru-RU" sz="3200" b="1" dirty="0"/>
              <a:t>ЗАТТЫҚ-КЕҢІСТІКТІК ДАМЫТУШЫ	ОРТАНЫ ҰЙЫМДАСТЫРУҒА ҚОЙЫЛАТЫН </a:t>
            </a:r>
            <a:r>
              <a:rPr lang="ru-RU" sz="3200" b="1" dirty="0" smtClean="0"/>
              <a:t>ТАЛАПТАР</a:t>
            </a:r>
            <a:endParaRPr lang="x-none" sz="3200" b="1" dirty="0"/>
          </a:p>
        </p:txBody>
      </p:sp>
      <p:sp>
        <p:nvSpPr>
          <p:cNvPr id="4" name="Объект 3">
            <a:extLst>
              <a:ext uri="{FF2B5EF4-FFF2-40B4-BE49-F238E27FC236}">
                <a16:creationId xmlns:a16="http://schemas.microsoft.com/office/drawing/2014/main" xmlns="" id="{B4D4EBB6-E5E4-9CAE-1918-866EBD00DFBE}"/>
              </a:ext>
            </a:extLst>
          </p:cNvPr>
          <p:cNvSpPr>
            <a:spLocks noGrp="1"/>
          </p:cNvSpPr>
          <p:nvPr>
            <p:ph sz="half" idx="2"/>
          </p:nvPr>
        </p:nvSpPr>
        <p:spPr>
          <a:xfrm>
            <a:off x="5722883" y="1463018"/>
            <a:ext cx="6063051" cy="4351338"/>
          </a:xfrm>
        </p:spPr>
        <p:txBody>
          <a:bodyPr>
            <a:normAutofit fontScale="92500" lnSpcReduction="10000"/>
          </a:bodyPr>
          <a:lstStyle/>
          <a:p>
            <a:pPr marL="0" indent="0" algn="just">
              <a:buNone/>
            </a:pPr>
            <a:r>
              <a:rPr lang="ru-RU" sz="3000" b="1" dirty="0" err="1"/>
              <a:t>Заттық-кеңістіктік</a:t>
            </a:r>
            <a:r>
              <a:rPr lang="ru-RU" sz="3000" b="1" dirty="0"/>
              <a:t> </a:t>
            </a:r>
            <a:r>
              <a:rPr lang="ru-RU" sz="3000" b="1" dirty="0" err="1"/>
              <a:t>дамытушы</a:t>
            </a:r>
            <a:r>
              <a:rPr lang="ru-RU" sz="3000" b="1" dirty="0"/>
              <a:t> </a:t>
            </a:r>
            <a:r>
              <a:rPr lang="ru-RU" sz="3000" b="1" dirty="0" err="1"/>
              <a:t>ортаға</a:t>
            </a:r>
            <a:r>
              <a:rPr lang="ru-RU" sz="3000" b="1" dirty="0"/>
              <a:t> </a:t>
            </a:r>
            <a:r>
              <a:rPr lang="ru-RU" sz="3000" b="1" dirty="0" err="1"/>
              <a:t>қойылатын</a:t>
            </a:r>
            <a:r>
              <a:rPr lang="ru-RU" sz="3000" b="1" dirty="0"/>
              <a:t> </a:t>
            </a:r>
            <a:r>
              <a:rPr lang="ru-RU" sz="3000" b="1" dirty="0" err="1"/>
              <a:t>жалпы</a:t>
            </a:r>
            <a:r>
              <a:rPr lang="ru-RU" sz="3000" b="1" dirty="0"/>
              <a:t> </a:t>
            </a:r>
            <a:r>
              <a:rPr lang="ru-RU" sz="3000" b="1" dirty="0" err="1"/>
              <a:t>талаптар</a:t>
            </a:r>
            <a:r>
              <a:rPr lang="ru-RU" sz="3000" b="1" dirty="0" smtClean="0"/>
              <a:t>:</a:t>
            </a:r>
            <a:endParaRPr lang="ru-RU" sz="600" b="1" dirty="0"/>
          </a:p>
          <a:p>
            <a:pPr algn="just">
              <a:buFont typeface="Wingdings" panose="05000000000000000000" pitchFamily="2" charset="2"/>
              <a:buChar char="§"/>
            </a:pPr>
            <a:r>
              <a:rPr lang="ru-RU" sz="3300" dirty="0" err="1" smtClean="0"/>
              <a:t>қауіпсіз</a:t>
            </a:r>
            <a:r>
              <a:rPr lang="ru-RU" sz="3300" dirty="0" smtClean="0"/>
              <a:t> </a:t>
            </a:r>
          </a:p>
          <a:p>
            <a:pPr algn="just">
              <a:buFont typeface="Wingdings" panose="05000000000000000000" pitchFamily="2" charset="2"/>
              <a:buChar char="§"/>
            </a:pPr>
            <a:r>
              <a:rPr lang="ru-RU" sz="3300" dirty="0" err="1"/>
              <a:t>қ</a:t>
            </a:r>
            <a:r>
              <a:rPr lang="ru-RU" sz="3300" dirty="0" err="1" smtClean="0"/>
              <a:t>олжетімді</a:t>
            </a:r>
            <a:endParaRPr lang="ru-RU" sz="3300" dirty="0" smtClean="0"/>
          </a:p>
          <a:p>
            <a:pPr algn="just">
              <a:buFont typeface="Wingdings" panose="05000000000000000000" pitchFamily="2" charset="2"/>
              <a:buChar char="§"/>
            </a:pPr>
            <a:r>
              <a:rPr lang="ru-RU" sz="3300" dirty="0" err="1" smtClean="0"/>
              <a:t>әртүрлі</a:t>
            </a:r>
            <a:endParaRPr lang="ru-RU" sz="3300" dirty="0"/>
          </a:p>
          <a:p>
            <a:pPr algn="just">
              <a:buFont typeface="Wingdings" panose="05000000000000000000" pitchFamily="2" charset="2"/>
              <a:buChar char="§"/>
            </a:pPr>
            <a:r>
              <a:rPr lang="ru-RU" sz="3300" dirty="0" err="1"/>
              <a:t>м</a:t>
            </a:r>
            <a:r>
              <a:rPr lang="ru-RU" sz="3300" dirty="0" err="1" smtClean="0"/>
              <a:t>азмұнды</a:t>
            </a:r>
            <a:endParaRPr lang="ru-RU" sz="3300" dirty="0" smtClean="0"/>
          </a:p>
          <a:p>
            <a:pPr algn="just">
              <a:buFont typeface="Wingdings" panose="05000000000000000000" pitchFamily="2" charset="2"/>
              <a:buChar char="§"/>
            </a:pPr>
            <a:r>
              <a:rPr lang="ru-RU" sz="3300" dirty="0" err="1" smtClean="0"/>
              <a:t>көп</a:t>
            </a:r>
            <a:r>
              <a:rPr lang="ru-RU" sz="3300" dirty="0" smtClean="0"/>
              <a:t> </a:t>
            </a:r>
            <a:r>
              <a:rPr lang="ru-RU" sz="3300" dirty="0" err="1" smtClean="0"/>
              <a:t>атқарымды</a:t>
            </a:r>
            <a:endParaRPr lang="ru-RU" sz="3300" dirty="0"/>
          </a:p>
          <a:p>
            <a:pPr algn="just">
              <a:buFont typeface="Wingdings" panose="05000000000000000000" pitchFamily="2" charset="2"/>
              <a:buChar char="§"/>
            </a:pPr>
            <a:r>
              <a:rPr lang="kk-KZ" dirty="0" smtClean="0">
                <a:latin typeface="Arial" panose="020B0604020202020204" pitchFamily="34" charset="0"/>
                <a:cs typeface="Arial" panose="020B0604020202020204" pitchFamily="34" charset="0"/>
              </a:rPr>
              <a:t>өзгермелі</a:t>
            </a:r>
            <a:endParaRPr lang="ru-RU" sz="3300" dirty="0">
              <a:latin typeface="Arial" panose="020B0604020202020204" pitchFamily="34" charset="0"/>
              <a:cs typeface="Arial" panose="020B0604020202020204" pitchFamily="34" charset="0"/>
            </a:endParaRPr>
          </a:p>
          <a:p>
            <a:pPr algn="just">
              <a:buFont typeface="Wingdings" panose="05000000000000000000" pitchFamily="2" charset="2"/>
              <a:buChar char="§"/>
            </a:pPr>
            <a:r>
              <a:rPr lang="ru-RU" sz="3300" dirty="0" err="1" smtClean="0"/>
              <a:t>тартымды</a:t>
            </a:r>
            <a:endParaRPr lang="ru-RU" sz="3300" dirty="0"/>
          </a:p>
          <a:p>
            <a:pPr marL="0" indent="0">
              <a:buNone/>
            </a:pPr>
            <a:endParaRPr lang="x-none" sz="3200" dirty="0"/>
          </a:p>
        </p:txBody>
      </p:sp>
      <p:pic>
        <p:nvPicPr>
          <p:cNvPr id="7" name="Рисунок 6" descr="Оформление игровой комнаты в детском саду – АНРО технолоджи">
            <a:extLst>
              <a:ext uri="{FF2B5EF4-FFF2-40B4-BE49-F238E27FC236}">
                <a16:creationId xmlns:a16="http://schemas.microsoft.com/office/drawing/2014/main" xmlns="" id="{A69B2958-80EF-62CD-8C27-56EF878C184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01658" y="1825625"/>
            <a:ext cx="4432255" cy="3027407"/>
          </a:xfrm>
          <a:prstGeom prst="rect">
            <a:avLst/>
          </a:prstGeom>
          <a:noFill/>
          <a:ln>
            <a:noFill/>
          </a:ln>
        </p:spPr>
      </p:pic>
      <p:sp>
        <p:nvSpPr>
          <p:cNvPr id="9" name="TextBox 8">
            <a:extLst>
              <a:ext uri="{FF2B5EF4-FFF2-40B4-BE49-F238E27FC236}">
                <a16:creationId xmlns:a16="http://schemas.microsoft.com/office/drawing/2014/main" xmlns="" id="{238513F2-7C96-7FE3-61A4-577701FF10BC}"/>
              </a:ext>
            </a:extLst>
          </p:cNvPr>
          <p:cNvSpPr txBox="1"/>
          <p:nvPr/>
        </p:nvSpPr>
        <p:spPr>
          <a:xfrm>
            <a:off x="208893" y="6178683"/>
            <a:ext cx="11774213" cy="461665"/>
          </a:xfrm>
          <a:prstGeom prst="rect">
            <a:avLst/>
          </a:prstGeom>
          <a:noFill/>
        </p:spPr>
        <p:txBody>
          <a:bodyPr wrap="square">
            <a:spAutoFit/>
          </a:bodyPr>
          <a:lstStyle/>
          <a:p>
            <a:r>
              <a:rPr lang="ru-RU" sz="2400" i="1" dirty="0"/>
              <a:t>* </a:t>
            </a:r>
            <a:r>
              <a:rPr lang="ru-RU" sz="2400" i="1" dirty="0" err="1" smtClean="0"/>
              <a:t>Жас</a:t>
            </a:r>
            <a:r>
              <a:rPr lang="ru-RU" sz="2400" i="1" dirty="0" smtClean="0"/>
              <a:t> </a:t>
            </a:r>
            <a:r>
              <a:rPr lang="ru-RU" sz="2400" i="1" dirty="0" err="1" smtClean="0"/>
              <a:t>топтары</a:t>
            </a:r>
            <a:r>
              <a:rPr lang="ru-RU" sz="2400" i="1" dirty="0" smtClean="0"/>
              <a:t> </a:t>
            </a:r>
            <a:r>
              <a:rPr lang="ru-RU" sz="2400" i="1" dirty="0" err="1" smtClean="0"/>
              <a:t>бойынша</a:t>
            </a:r>
            <a:r>
              <a:rPr lang="ru-RU" sz="2400" i="1" dirty="0" smtClean="0"/>
              <a:t> </a:t>
            </a:r>
            <a:r>
              <a:rPr lang="ru-RU" sz="2400" i="1" dirty="0" err="1" smtClean="0"/>
              <a:t>дамытушы</a:t>
            </a:r>
            <a:r>
              <a:rPr lang="ru-RU" sz="2400" i="1" dirty="0" smtClean="0"/>
              <a:t> ЗКО </a:t>
            </a:r>
            <a:r>
              <a:rPr lang="ru-RU" sz="2400" i="1" dirty="0" err="1" smtClean="0"/>
              <a:t>талаптары</a:t>
            </a:r>
            <a:r>
              <a:rPr lang="ru-RU" sz="2400" i="1" dirty="0" smtClean="0"/>
              <a:t> ӘНХ </a:t>
            </a:r>
            <a:r>
              <a:rPr lang="ru-RU" sz="2400" i="1" dirty="0" err="1" smtClean="0"/>
              <a:t>мазмұнында</a:t>
            </a:r>
            <a:r>
              <a:rPr lang="ru-RU" sz="2400" i="1" dirty="0" smtClean="0"/>
              <a:t> </a:t>
            </a:r>
            <a:r>
              <a:rPr lang="ru-RU" sz="2400" i="1" dirty="0" err="1" smtClean="0"/>
              <a:t>берілген</a:t>
            </a:r>
            <a:endParaRPr lang="x-none" sz="2400" i="1" dirty="0"/>
          </a:p>
        </p:txBody>
      </p:sp>
    </p:spTree>
    <p:extLst>
      <p:ext uri="{BB962C8B-B14F-4D97-AF65-F5344CB8AC3E}">
        <p14:creationId xmlns:p14="http://schemas.microsoft.com/office/powerpoint/2010/main" val="31732427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AB1AFDAF-99A2-9C3A-70B6-505C977EEDF6}"/>
              </a:ext>
            </a:extLst>
          </p:cNvPr>
          <p:cNvSpPr>
            <a:spLocks noGrp="1"/>
          </p:cNvSpPr>
          <p:nvPr>
            <p:ph type="title"/>
          </p:nvPr>
        </p:nvSpPr>
        <p:spPr>
          <a:xfrm>
            <a:off x="268014" y="13849"/>
            <a:ext cx="10515600" cy="481451"/>
          </a:xfrm>
        </p:spPr>
        <p:txBody>
          <a:bodyPr>
            <a:normAutofit fontScale="90000"/>
          </a:bodyPr>
          <a:lstStyle/>
          <a:p>
            <a:r>
              <a:rPr lang="ru-RU" sz="3200" b="1" dirty="0" smtClean="0"/>
              <a:t>ПЕДАГОГКЕ ҚОЙЫЛАТЫН ТАЛАПТАР</a:t>
            </a:r>
            <a:endParaRPr lang="x-none" sz="3200" b="1" dirty="0"/>
          </a:p>
        </p:txBody>
      </p:sp>
      <p:sp>
        <p:nvSpPr>
          <p:cNvPr id="3" name="Объект 2">
            <a:extLst>
              <a:ext uri="{FF2B5EF4-FFF2-40B4-BE49-F238E27FC236}">
                <a16:creationId xmlns:a16="http://schemas.microsoft.com/office/drawing/2014/main" xmlns="" id="{3C076A38-4031-D77E-C394-570385AAAEE6}"/>
              </a:ext>
            </a:extLst>
          </p:cNvPr>
          <p:cNvSpPr>
            <a:spLocks noGrp="1"/>
          </p:cNvSpPr>
          <p:nvPr>
            <p:ph sz="half" idx="1"/>
          </p:nvPr>
        </p:nvSpPr>
        <p:spPr>
          <a:xfrm>
            <a:off x="126124" y="736545"/>
            <a:ext cx="5517931" cy="6562890"/>
          </a:xfrm>
        </p:spPr>
        <p:txBody>
          <a:bodyPr>
            <a:noAutofit/>
          </a:bodyPr>
          <a:lstStyle/>
          <a:p>
            <a:pPr marL="0" indent="0" algn="just">
              <a:lnSpc>
                <a:spcPct val="107000"/>
              </a:lnSpc>
              <a:spcAft>
                <a:spcPts val="600"/>
              </a:spcAft>
              <a:buNone/>
              <a:tabLst>
                <a:tab pos="540385" algn="l"/>
              </a:tabLst>
            </a:pPr>
            <a:r>
              <a:rPr lang="kk-KZ" sz="2000" b="1" i="1" u="sng" dirty="0" smtClean="0">
                <a:latin typeface="Arial" panose="020B0604020202020204" pitchFamily="34" charset="0"/>
                <a:ea typeface="PMingLiU" panose="02020500000000000000" pitchFamily="18" charset="-120"/>
                <a:cs typeface="Arial" panose="020B0604020202020204" pitchFamily="34" charset="0"/>
              </a:rPr>
              <a:t>Педагог жұмысының негізгі қағидалары: </a:t>
            </a:r>
            <a:endParaRPr lang="x-none" sz="2000" b="1" dirty="0">
              <a:effectLst/>
              <a:latin typeface="Arial" panose="020B0604020202020204" pitchFamily="34" charset="0"/>
              <a:ea typeface="PMingLiU" panose="02020500000000000000" pitchFamily="18" charset="-120"/>
              <a:cs typeface="Arial" panose="020B0604020202020204" pitchFamily="34" charset="0"/>
            </a:endParaRPr>
          </a:p>
          <a:p>
            <a:pPr lvl="0" algn="just">
              <a:lnSpc>
                <a:spcPct val="107000"/>
              </a:lnSpc>
              <a:spcAft>
                <a:spcPts val="600"/>
              </a:spcAft>
              <a:buFont typeface="Wingdings" panose="05000000000000000000" pitchFamily="2" charset="2"/>
              <a:buChar char="§"/>
              <a:tabLst>
                <a:tab pos="540385" algn="l"/>
              </a:tabLst>
            </a:pPr>
            <a:r>
              <a:rPr lang="kk-KZ" sz="2000" dirty="0">
                <a:latin typeface="Arial" panose="020B0604020202020204" pitchFamily="34" charset="0"/>
                <a:ea typeface="PMingLiU" panose="02020500000000000000" pitchFamily="18" charset="-120"/>
                <a:cs typeface="Arial" panose="020B0604020202020204" pitchFamily="34" charset="0"/>
              </a:rPr>
              <a:t>о</a:t>
            </a:r>
            <a:r>
              <a:rPr lang="kk-KZ" sz="2000" dirty="0" smtClean="0">
                <a:effectLst/>
                <a:latin typeface="Arial" panose="020B0604020202020204" pitchFamily="34" charset="0"/>
                <a:ea typeface="PMingLiU" panose="02020500000000000000" pitchFamily="18" charset="-120"/>
                <a:cs typeface="Arial" panose="020B0604020202020204" pitchFamily="34" charset="0"/>
              </a:rPr>
              <a:t>қытудың кіріктірілген тәсілі</a:t>
            </a:r>
          </a:p>
          <a:p>
            <a:pPr lvl="0" algn="just">
              <a:lnSpc>
                <a:spcPct val="107000"/>
              </a:lnSpc>
              <a:spcAft>
                <a:spcPts val="600"/>
              </a:spcAft>
              <a:buFont typeface="Wingdings" panose="05000000000000000000" pitchFamily="2" charset="2"/>
              <a:buChar char="§"/>
              <a:tabLst>
                <a:tab pos="540385" algn="l"/>
              </a:tabLst>
            </a:pPr>
            <a:r>
              <a:rPr lang="kk-KZ" sz="2000" dirty="0">
                <a:latin typeface="Arial" panose="020B0604020202020204" pitchFamily="34" charset="0"/>
                <a:ea typeface="PMingLiU" panose="02020500000000000000" pitchFamily="18" charset="-120"/>
                <a:cs typeface="Arial" panose="020B0604020202020204" pitchFamily="34" charset="0"/>
              </a:rPr>
              <a:t>баланы толыққанды </a:t>
            </a:r>
            <a:r>
              <a:rPr lang="kk-KZ" sz="2000" dirty="0" smtClean="0">
                <a:latin typeface="Arial" panose="020B0604020202020204" pitchFamily="34" charset="0"/>
                <a:ea typeface="PMingLiU" panose="02020500000000000000" pitchFamily="18" charset="-120"/>
                <a:cs typeface="Arial" panose="020B0604020202020204" pitchFamily="34" charset="0"/>
              </a:rPr>
              <a:t>дамыту </a:t>
            </a:r>
          </a:p>
          <a:p>
            <a:pPr lvl="0" algn="just">
              <a:lnSpc>
                <a:spcPct val="107000"/>
              </a:lnSpc>
              <a:spcAft>
                <a:spcPts val="600"/>
              </a:spcAft>
              <a:buFont typeface="Wingdings" panose="05000000000000000000" pitchFamily="2" charset="2"/>
              <a:buChar char="§"/>
              <a:tabLst>
                <a:tab pos="540385" algn="l"/>
              </a:tabLst>
            </a:pPr>
            <a:r>
              <a:rPr lang="ru-RU" sz="2000" dirty="0" err="1">
                <a:latin typeface="Arial" panose="020B0604020202020204" pitchFamily="34" charset="0"/>
                <a:ea typeface="PMingLiU" panose="02020500000000000000" pitchFamily="18" charset="-120"/>
                <a:cs typeface="Arial" panose="020B0604020202020204" pitchFamily="34" charset="0"/>
              </a:rPr>
              <a:t>ойын</a:t>
            </a:r>
            <a:r>
              <a:rPr lang="ru-RU" sz="2000" dirty="0">
                <a:latin typeface="Arial" panose="020B0604020202020204" pitchFamily="34" charset="0"/>
                <a:ea typeface="PMingLiU" panose="02020500000000000000" pitchFamily="18" charset="-120"/>
                <a:cs typeface="Arial" panose="020B0604020202020204" pitchFamily="34" charset="0"/>
              </a:rPr>
              <a:t> </a:t>
            </a:r>
            <a:r>
              <a:rPr lang="ru-RU" sz="2000" dirty="0" err="1">
                <a:latin typeface="Arial" panose="020B0604020202020204" pitchFamily="34" charset="0"/>
                <a:ea typeface="PMingLiU" panose="02020500000000000000" pitchFamily="18" charset="-120"/>
                <a:cs typeface="Arial" panose="020B0604020202020204" pitchFamily="34" charset="0"/>
              </a:rPr>
              <a:t>арқылы</a:t>
            </a:r>
            <a:r>
              <a:rPr lang="ru-RU" sz="2000" dirty="0">
                <a:latin typeface="Arial" panose="020B0604020202020204" pitchFamily="34" charset="0"/>
                <a:ea typeface="PMingLiU" panose="02020500000000000000" pitchFamily="18" charset="-120"/>
                <a:cs typeface="Arial" panose="020B0604020202020204" pitchFamily="34" charset="0"/>
              </a:rPr>
              <a:t> </a:t>
            </a:r>
            <a:r>
              <a:rPr lang="ru-RU" sz="2000" dirty="0" err="1">
                <a:latin typeface="Arial" panose="020B0604020202020204" pitchFamily="34" charset="0"/>
                <a:ea typeface="PMingLiU" panose="02020500000000000000" pitchFamily="18" charset="-120"/>
                <a:cs typeface="Arial" panose="020B0604020202020204" pitchFamily="34" charset="0"/>
              </a:rPr>
              <a:t>оқытуға</a:t>
            </a:r>
            <a:r>
              <a:rPr lang="ru-RU" sz="2000" dirty="0">
                <a:latin typeface="Arial" panose="020B0604020202020204" pitchFamily="34" charset="0"/>
                <a:ea typeface="PMingLiU" panose="02020500000000000000" pitchFamily="18" charset="-120"/>
                <a:cs typeface="Arial" panose="020B0604020202020204" pitchFamily="34" charset="0"/>
              </a:rPr>
              <a:t> </a:t>
            </a:r>
            <a:r>
              <a:rPr lang="ru-RU" sz="2000" dirty="0" err="1">
                <a:latin typeface="Arial" panose="020B0604020202020204" pitchFamily="34" charset="0"/>
                <a:ea typeface="PMingLiU" panose="02020500000000000000" pitchFamily="18" charset="-120"/>
                <a:cs typeface="Arial" panose="020B0604020202020204" pitchFamily="34" charset="0"/>
              </a:rPr>
              <a:t>баланы</a:t>
            </a:r>
            <a:r>
              <a:rPr lang="ru-RU" sz="2000" dirty="0">
                <a:latin typeface="Arial" panose="020B0604020202020204" pitchFamily="34" charset="0"/>
                <a:ea typeface="PMingLiU" panose="02020500000000000000" pitchFamily="18" charset="-120"/>
                <a:cs typeface="Arial" panose="020B0604020202020204" pitchFamily="34" charset="0"/>
              </a:rPr>
              <a:t> </a:t>
            </a:r>
            <a:r>
              <a:rPr lang="ru-RU" sz="2000" dirty="0" err="1" smtClean="0">
                <a:latin typeface="Arial" panose="020B0604020202020204" pitchFamily="34" charset="0"/>
                <a:ea typeface="PMingLiU" panose="02020500000000000000" pitchFamily="18" charset="-120"/>
                <a:cs typeface="Arial" panose="020B0604020202020204" pitchFamily="34" charset="0"/>
              </a:rPr>
              <a:t>тарту</a:t>
            </a:r>
            <a:endParaRPr lang="x-none" sz="2000" dirty="0">
              <a:effectLst/>
              <a:latin typeface="Arial" panose="020B0604020202020204" pitchFamily="34" charset="0"/>
              <a:ea typeface="PMingLiU" panose="02020500000000000000" pitchFamily="18" charset="-120"/>
              <a:cs typeface="Arial" panose="020B0604020202020204" pitchFamily="34" charset="0"/>
            </a:endParaRPr>
          </a:p>
          <a:p>
            <a:pPr lvl="0" algn="just">
              <a:lnSpc>
                <a:spcPct val="107000"/>
              </a:lnSpc>
              <a:spcAft>
                <a:spcPts val="600"/>
              </a:spcAft>
              <a:buFont typeface="Wingdings" panose="05000000000000000000" pitchFamily="2" charset="2"/>
              <a:buChar char="§"/>
              <a:tabLst>
                <a:tab pos="540385" algn="l"/>
              </a:tabLst>
            </a:pPr>
            <a:r>
              <a:rPr lang="kk-KZ" sz="2000" dirty="0" smtClean="0">
                <a:latin typeface="Arial" panose="020B0604020202020204" pitchFamily="34" charset="0"/>
                <a:ea typeface="PMingLiU" panose="02020500000000000000" pitchFamily="18" charset="-120"/>
                <a:cs typeface="Arial" panose="020B0604020202020204" pitchFamily="34" charset="0"/>
              </a:rPr>
              <a:t>балаларға </a:t>
            </a:r>
            <a:r>
              <a:rPr lang="kk-KZ" sz="2000" dirty="0">
                <a:latin typeface="Arial" panose="020B0604020202020204" pitchFamily="34" charset="0"/>
                <a:ea typeface="PMingLiU" panose="02020500000000000000" pitchFamily="18" charset="-120"/>
                <a:cs typeface="Arial" panose="020B0604020202020204" pitchFamily="34" charset="0"/>
              </a:rPr>
              <a:t>өз білімін құрастырушы ретінде қарым-қатынас жасау</a:t>
            </a:r>
            <a:endParaRPr lang="x-none" sz="2000" dirty="0">
              <a:effectLst/>
              <a:latin typeface="Arial" panose="020B0604020202020204" pitchFamily="34" charset="0"/>
              <a:ea typeface="PMingLiU" panose="02020500000000000000" pitchFamily="18" charset="-120"/>
              <a:cs typeface="Arial" panose="020B0604020202020204" pitchFamily="34" charset="0"/>
            </a:endParaRPr>
          </a:p>
          <a:p>
            <a:pPr lvl="0" algn="just">
              <a:lnSpc>
                <a:spcPct val="107000"/>
              </a:lnSpc>
              <a:spcAft>
                <a:spcPts val="600"/>
              </a:spcAft>
              <a:buFont typeface="Wingdings" panose="05000000000000000000" pitchFamily="2" charset="2"/>
              <a:buChar char="§"/>
              <a:tabLst>
                <a:tab pos="540385" algn="l"/>
              </a:tabLst>
            </a:pPr>
            <a:r>
              <a:rPr lang="kk-KZ" sz="2000" dirty="0">
                <a:latin typeface="Arial" panose="020B0604020202020204" pitchFamily="34" charset="0"/>
                <a:ea typeface="PMingLiU" panose="02020500000000000000" pitchFamily="18" charset="-120"/>
                <a:cs typeface="Arial" panose="020B0604020202020204" pitchFamily="34" charset="0"/>
              </a:rPr>
              <a:t>маңызды өзара әрекет арқылы шынайы </a:t>
            </a:r>
            <a:r>
              <a:rPr lang="kk-KZ" sz="2000" dirty="0" smtClean="0">
                <a:latin typeface="Arial" panose="020B0604020202020204" pitchFamily="34" charset="0"/>
                <a:ea typeface="PMingLiU" panose="02020500000000000000" pitchFamily="18" charset="-120"/>
                <a:cs typeface="Arial" panose="020B0604020202020204" pitchFamily="34" charset="0"/>
              </a:rPr>
              <a:t>оқыту</a:t>
            </a:r>
          </a:p>
          <a:p>
            <a:pPr lvl="0" algn="just">
              <a:lnSpc>
                <a:spcPct val="107000"/>
              </a:lnSpc>
              <a:spcAft>
                <a:spcPts val="600"/>
              </a:spcAft>
              <a:buFont typeface="Wingdings" panose="05000000000000000000" pitchFamily="2" charset="2"/>
              <a:buChar char="§"/>
              <a:tabLst>
                <a:tab pos="540385" algn="l"/>
              </a:tabLst>
            </a:pPr>
            <a:r>
              <a:rPr lang="kk-KZ" sz="2000" dirty="0">
                <a:latin typeface="Arial" panose="020B0604020202020204" pitchFamily="34" charset="0"/>
                <a:ea typeface="PMingLiU" panose="02020500000000000000" pitchFamily="18" charset="-120"/>
                <a:cs typeface="Arial" panose="020B0604020202020204" pitchFamily="34" charset="0"/>
              </a:rPr>
              <a:t>инклюзивті білім беру кеңістігін </a:t>
            </a:r>
            <a:r>
              <a:rPr lang="kk-KZ" sz="2000" dirty="0" smtClean="0">
                <a:latin typeface="Arial" panose="020B0604020202020204" pitchFamily="34" charset="0"/>
                <a:ea typeface="PMingLiU" panose="02020500000000000000" pitchFamily="18" charset="-120"/>
                <a:cs typeface="Arial" panose="020B0604020202020204" pitchFamily="34" charset="0"/>
              </a:rPr>
              <a:t>құру </a:t>
            </a:r>
          </a:p>
          <a:p>
            <a:pPr lvl="0" algn="just">
              <a:lnSpc>
                <a:spcPct val="107000"/>
              </a:lnSpc>
              <a:spcAft>
                <a:spcPts val="600"/>
              </a:spcAft>
              <a:buFont typeface="Wingdings" panose="05000000000000000000" pitchFamily="2" charset="2"/>
              <a:buChar char="§"/>
              <a:tabLst>
                <a:tab pos="540385" algn="l"/>
              </a:tabLst>
            </a:pPr>
            <a:r>
              <a:rPr lang="kk-KZ" sz="2000" dirty="0">
                <a:latin typeface="Arial" panose="020B0604020202020204" pitchFamily="34" charset="0"/>
                <a:ea typeface="PMingLiU" panose="02020500000000000000" pitchFamily="18" charset="-120"/>
                <a:cs typeface="Arial" panose="020B0604020202020204" pitchFamily="34" charset="0"/>
              </a:rPr>
              <a:t>баланың жеке басын </a:t>
            </a:r>
            <a:r>
              <a:rPr lang="kk-KZ" sz="2000" dirty="0" smtClean="0">
                <a:latin typeface="Arial" panose="020B0604020202020204" pitchFamily="34" charset="0"/>
                <a:ea typeface="PMingLiU" panose="02020500000000000000" pitchFamily="18" charset="-120"/>
                <a:cs typeface="Arial" panose="020B0604020202020204" pitchFamily="34" charset="0"/>
              </a:rPr>
              <a:t>құрметтеу </a:t>
            </a:r>
          </a:p>
          <a:p>
            <a:pPr lvl="0" algn="just">
              <a:lnSpc>
                <a:spcPct val="107000"/>
              </a:lnSpc>
              <a:spcAft>
                <a:spcPts val="600"/>
              </a:spcAft>
              <a:buFont typeface="Wingdings" panose="05000000000000000000" pitchFamily="2" charset="2"/>
              <a:buChar char="§"/>
              <a:tabLst>
                <a:tab pos="540385" algn="l"/>
              </a:tabLst>
            </a:pPr>
            <a:r>
              <a:rPr lang="ru-RU" sz="2000" dirty="0" err="1">
                <a:latin typeface="Arial" panose="020B0604020202020204" pitchFamily="34" charset="0"/>
                <a:ea typeface="PMingLiU" panose="02020500000000000000" pitchFamily="18" charset="-120"/>
                <a:cs typeface="Arial" panose="020B0604020202020204" pitchFamily="34" charset="0"/>
              </a:rPr>
              <a:t>баланы</a:t>
            </a:r>
            <a:r>
              <a:rPr lang="ru-RU" sz="2000" dirty="0">
                <a:latin typeface="Arial" panose="020B0604020202020204" pitchFamily="34" charset="0"/>
                <a:ea typeface="PMingLiU" panose="02020500000000000000" pitchFamily="18" charset="-120"/>
                <a:cs typeface="Arial" panose="020B0604020202020204" pitchFamily="34" charset="0"/>
              </a:rPr>
              <a:t> </a:t>
            </a:r>
            <a:r>
              <a:rPr lang="ru-RU" sz="2000" dirty="0" err="1">
                <a:latin typeface="Arial" panose="020B0604020202020204" pitchFamily="34" charset="0"/>
                <a:ea typeface="PMingLiU" panose="02020500000000000000" pitchFamily="18" charset="-120"/>
                <a:cs typeface="Arial" panose="020B0604020202020204" pitchFamily="34" charset="0"/>
              </a:rPr>
              <a:t>дамыту</a:t>
            </a:r>
            <a:r>
              <a:rPr lang="ru-RU" sz="2000" dirty="0">
                <a:latin typeface="Arial" panose="020B0604020202020204" pitchFamily="34" charset="0"/>
                <a:ea typeface="PMingLiU" panose="02020500000000000000" pitchFamily="18" charset="-120"/>
                <a:cs typeface="Arial" panose="020B0604020202020204" pitchFamily="34" charset="0"/>
              </a:rPr>
              <a:t> </a:t>
            </a:r>
            <a:r>
              <a:rPr lang="ru-RU" sz="2000" dirty="0" err="1">
                <a:latin typeface="Arial" panose="020B0604020202020204" pitchFamily="34" charset="0"/>
                <a:ea typeface="PMingLiU" panose="02020500000000000000" pitchFamily="18" charset="-120"/>
                <a:cs typeface="Arial" panose="020B0604020202020204" pitchFamily="34" charset="0"/>
              </a:rPr>
              <a:t>мақсатында</a:t>
            </a:r>
            <a:r>
              <a:rPr lang="ru-RU" sz="2000" dirty="0">
                <a:latin typeface="Arial" panose="020B0604020202020204" pitchFamily="34" charset="0"/>
                <a:ea typeface="PMingLiU" panose="02020500000000000000" pitchFamily="18" charset="-120"/>
                <a:cs typeface="Arial" panose="020B0604020202020204" pitchFamily="34" charset="0"/>
              </a:rPr>
              <a:t> </a:t>
            </a:r>
            <a:r>
              <a:rPr lang="ru-RU" sz="2000" dirty="0" err="1">
                <a:latin typeface="Arial" panose="020B0604020202020204" pitchFamily="34" charset="0"/>
                <a:ea typeface="PMingLiU" panose="02020500000000000000" pitchFamily="18" charset="-120"/>
                <a:cs typeface="Arial" panose="020B0604020202020204" pitchFamily="34" charset="0"/>
              </a:rPr>
              <a:t>күтім</a:t>
            </a:r>
            <a:r>
              <a:rPr lang="ru-RU" sz="2000" dirty="0">
                <a:latin typeface="Arial" panose="020B0604020202020204" pitchFamily="34" charset="0"/>
                <a:ea typeface="PMingLiU" panose="02020500000000000000" pitchFamily="18" charset="-120"/>
                <a:cs typeface="Arial" panose="020B0604020202020204" pitchFamily="34" charset="0"/>
              </a:rPr>
              <a:t> </a:t>
            </a:r>
            <a:r>
              <a:rPr lang="ru-RU" sz="2000" dirty="0" err="1" smtClean="0">
                <a:latin typeface="Arial" panose="020B0604020202020204" pitchFamily="34" charset="0"/>
                <a:ea typeface="PMingLiU" panose="02020500000000000000" pitchFamily="18" charset="-120"/>
                <a:cs typeface="Arial" panose="020B0604020202020204" pitchFamily="34" charset="0"/>
              </a:rPr>
              <a:t>жасау</a:t>
            </a:r>
            <a:endParaRPr lang="x-none" sz="2000" dirty="0">
              <a:latin typeface="Arial" panose="020B0604020202020204" pitchFamily="34" charset="0"/>
              <a:cs typeface="Arial" panose="020B0604020202020204" pitchFamily="34" charset="0"/>
            </a:endParaRPr>
          </a:p>
        </p:txBody>
      </p:sp>
      <p:sp>
        <p:nvSpPr>
          <p:cNvPr id="4" name="Объект 3">
            <a:extLst>
              <a:ext uri="{FF2B5EF4-FFF2-40B4-BE49-F238E27FC236}">
                <a16:creationId xmlns:a16="http://schemas.microsoft.com/office/drawing/2014/main" xmlns="" id="{B4D4EBB6-E5E4-9CAE-1918-866EBD00DFBE}"/>
              </a:ext>
            </a:extLst>
          </p:cNvPr>
          <p:cNvSpPr>
            <a:spLocks noGrp="1"/>
          </p:cNvSpPr>
          <p:nvPr>
            <p:ph sz="half" idx="2"/>
          </p:nvPr>
        </p:nvSpPr>
        <p:spPr>
          <a:xfrm>
            <a:off x="6180084" y="668446"/>
            <a:ext cx="5751786" cy="6057134"/>
          </a:xfrm>
        </p:spPr>
        <p:txBody>
          <a:bodyPr>
            <a:noAutofit/>
          </a:bodyPr>
          <a:lstStyle/>
          <a:p>
            <a:pPr marL="179705" indent="0" algn="just">
              <a:lnSpc>
                <a:spcPct val="107000"/>
              </a:lnSpc>
              <a:spcAft>
                <a:spcPts val="600"/>
              </a:spcAft>
              <a:buNone/>
              <a:tabLst>
                <a:tab pos="540385" algn="l"/>
              </a:tabLst>
            </a:pPr>
            <a:r>
              <a:rPr lang="kk-KZ" sz="2000" b="1" i="1" u="sng" dirty="0" smtClean="0">
                <a:latin typeface="Arial" panose="020B0604020202020204" pitchFamily="34" charset="0"/>
                <a:ea typeface="PMingLiU" panose="02020500000000000000" pitchFamily="18" charset="-120"/>
                <a:cs typeface="Arial" panose="020B0604020202020204" pitchFamily="34" charset="0"/>
              </a:rPr>
              <a:t>Педагогтің құзыреттілігі:</a:t>
            </a:r>
            <a:endParaRPr lang="x-none" sz="2000" b="1" dirty="0">
              <a:effectLst/>
              <a:latin typeface="Arial" panose="020B0604020202020204" pitchFamily="34" charset="0"/>
              <a:ea typeface="PMingLiU" panose="02020500000000000000" pitchFamily="18" charset="-120"/>
              <a:cs typeface="Arial" panose="020B0604020202020204" pitchFamily="34" charset="0"/>
            </a:endParaRPr>
          </a:p>
          <a:p>
            <a:pPr lvl="0" algn="just">
              <a:lnSpc>
                <a:spcPct val="107000"/>
              </a:lnSpc>
              <a:spcAft>
                <a:spcPts val="600"/>
              </a:spcAft>
              <a:buFont typeface="Wingdings" panose="05000000000000000000" pitchFamily="2" charset="2"/>
              <a:buChar char="§"/>
              <a:tabLst>
                <a:tab pos="540385" algn="l"/>
              </a:tabLst>
            </a:pPr>
            <a:r>
              <a:rPr lang="ru-RU" sz="2000" dirty="0" err="1">
                <a:latin typeface="Arial" panose="020B0604020202020204" pitchFamily="34" charset="0"/>
                <a:ea typeface="PMingLiU" panose="02020500000000000000" pitchFamily="18" charset="-120"/>
                <a:cs typeface="Arial" panose="020B0604020202020204" pitchFamily="34" charset="0"/>
              </a:rPr>
              <a:t>баланы</a:t>
            </a:r>
            <a:r>
              <a:rPr lang="ru-RU" sz="2000" dirty="0">
                <a:latin typeface="Arial" panose="020B0604020202020204" pitchFamily="34" charset="0"/>
                <a:ea typeface="PMingLiU" panose="02020500000000000000" pitchFamily="18" charset="-120"/>
                <a:cs typeface="Arial" panose="020B0604020202020204" pitchFamily="34" charset="0"/>
              </a:rPr>
              <a:t> </a:t>
            </a:r>
            <a:r>
              <a:rPr lang="ru-RU" sz="2000" dirty="0" err="1">
                <a:latin typeface="Arial" panose="020B0604020202020204" pitchFamily="34" charset="0"/>
                <a:ea typeface="PMingLiU" panose="02020500000000000000" pitchFamily="18" charset="-120"/>
                <a:cs typeface="Arial" panose="020B0604020202020204" pitchFamily="34" charset="0"/>
              </a:rPr>
              <a:t>дамыту</a:t>
            </a:r>
            <a:r>
              <a:rPr lang="ru-RU" sz="2000" dirty="0">
                <a:latin typeface="Arial" panose="020B0604020202020204" pitchFamily="34" charset="0"/>
                <a:ea typeface="PMingLiU" panose="02020500000000000000" pitchFamily="18" charset="-120"/>
                <a:cs typeface="Arial" panose="020B0604020202020204" pitchFamily="34" charset="0"/>
              </a:rPr>
              <a:t> мен </a:t>
            </a:r>
            <a:r>
              <a:rPr lang="ru-RU" sz="2000" dirty="0" err="1">
                <a:latin typeface="Arial" panose="020B0604020202020204" pitchFamily="34" charset="0"/>
                <a:ea typeface="PMingLiU" panose="02020500000000000000" pitchFamily="18" charset="-120"/>
                <a:cs typeface="Arial" panose="020B0604020202020204" pitchFamily="34" charset="0"/>
              </a:rPr>
              <a:t>оқытуды</a:t>
            </a:r>
            <a:r>
              <a:rPr lang="ru-RU" sz="2000" dirty="0">
                <a:latin typeface="Arial" panose="020B0604020202020204" pitchFamily="34" charset="0"/>
                <a:ea typeface="PMingLiU" panose="02020500000000000000" pitchFamily="18" charset="-120"/>
                <a:cs typeface="Arial" panose="020B0604020202020204" pitchFamily="34" charset="0"/>
              </a:rPr>
              <a:t> </a:t>
            </a:r>
            <a:r>
              <a:rPr lang="ru-RU" sz="2000" dirty="0" err="1">
                <a:latin typeface="Arial" panose="020B0604020202020204" pitchFamily="34" charset="0"/>
                <a:ea typeface="PMingLiU" panose="02020500000000000000" pitchFamily="18" charset="-120"/>
                <a:cs typeface="Arial" panose="020B0604020202020204" pitchFamily="34" charset="0"/>
              </a:rPr>
              <a:t>терең</a:t>
            </a:r>
            <a:r>
              <a:rPr lang="ru-RU" sz="2000" dirty="0">
                <a:latin typeface="Arial" panose="020B0604020202020204" pitchFamily="34" charset="0"/>
                <a:ea typeface="PMingLiU" panose="02020500000000000000" pitchFamily="18" charset="-120"/>
                <a:cs typeface="Arial" panose="020B0604020202020204" pitchFamily="34" charset="0"/>
              </a:rPr>
              <a:t> </a:t>
            </a:r>
            <a:r>
              <a:rPr lang="ru-RU" sz="2000" dirty="0" err="1" smtClean="0">
                <a:latin typeface="Arial" panose="020B0604020202020204" pitchFamily="34" charset="0"/>
                <a:ea typeface="PMingLiU" panose="02020500000000000000" pitchFamily="18" charset="-120"/>
                <a:cs typeface="Arial" panose="020B0604020202020204" pitchFamily="34" charset="0"/>
              </a:rPr>
              <a:t>түсіну</a:t>
            </a:r>
            <a:endParaRPr lang="ru-RU" sz="2000" dirty="0" smtClean="0">
              <a:latin typeface="Arial" panose="020B0604020202020204" pitchFamily="34" charset="0"/>
              <a:ea typeface="PMingLiU" panose="02020500000000000000" pitchFamily="18" charset="-120"/>
              <a:cs typeface="Arial" panose="020B0604020202020204" pitchFamily="34" charset="0"/>
            </a:endParaRPr>
          </a:p>
          <a:p>
            <a:pPr lvl="0" algn="just">
              <a:lnSpc>
                <a:spcPct val="107000"/>
              </a:lnSpc>
              <a:spcAft>
                <a:spcPts val="600"/>
              </a:spcAft>
              <a:buFont typeface="Wingdings" panose="05000000000000000000" pitchFamily="2" charset="2"/>
              <a:buChar char="§"/>
              <a:tabLst>
                <a:tab pos="540385" algn="l"/>
              </a:tabLst>
            </a:pPr>
            <a:r>
              <a:rPr lang="kk-KZ" sz="2000" dirty="0">
                <a:latin typeface="Arial" panose="020B0604020202020204" pitchFamily="34" charset="0"/>
                <a:ea typeface="PMingLiU" panose="02020500000000000000" pitchFamily="18" charset="-120"/>
                <a:cs typeface="Arial" panose="020B0604020202020204" pitchFamily="34" charset="0"/>
              </a:rPr>
              <a:t>баланың көзқарасын түсіну және қабылдай </a:t>
            </a:r>
            <a:r>
              <a:rPr lang="kk-KZ" sz="2000" dirty="0" smtClean="0">
                <a:latin typeface="Arial" panose="020B0604020202020204" pitchFamily="34" charset="0"/>
                <a:ea typeface="PMingLiU" panose="02020500000000000000" pitchFamily="18" charset="-120"/>
                <a:cs typeface="Arial" panose="020B0604020202020204" pitchFamily="34" charset="0"/>
              </a:rPr>
              <a:t>білуі </a:t>
            </a:r>
          </a:p>
          <a:p>
            <a:pPr lvl="0" algn="just">
              <a:lnSpc>
                <a:spcPct val="107000"/>
              </a:lnSpc>
              <a:spcAft>
                <a:spcPts val="600"/>
              </a:spcAft>
              <a:buFont typeface="Wingdings" panose="05000000000000000000" pitchFamily="2" charset="2"/>
              <a:buChar char="§"/>
              <a:tabLst>
                <a:tab pos="540385" algn="l"/>
              </a:tabLst>
            </a:pPr>
            <a:r>
              <a:rPr lang="kk-KZ" sz="2000" dirty="0">
                <a:latin typeface="Arial" panose="020B0604020202020204" pitchFamily="34" charset="0"/>
                <a:ea typeface="PMingLiU" panose="02020500000000000000" pitchFamily="18" charset="-120"/>
                <a:cs typeface="Arial" panose="020B0604020202020204" pitchFamily="34" charset="0"/>
              </a:rPr>
              <a:t>баланы мақтай білу, тыныштандыру, сұрақтар қоя білу және балаларды жақсы </a:t>
            </a:r>
            <a:r>
              <a:rPr lang="kk-KZ" sz="2000" dirty="0" smtClean="0">
                <a:latin typeface="Arial" panose="020B0604020202020204" pitchFamily="34" charset="0"/>
                <a:ea typeface="PMingLiU" panose="02020500000000000000" pitchFamily="18" charset="-120"/>
                <a:cs typeface="Arial" panose="020B0604020202020204" pitchFamily="34" charset="0"/>
              </a:rPr>
              <a:t>көру </a:t>
            </a:r>
          </a:p>
          <a:p>
            <a:pPr lvl="0" algn="just">
              <a:lnSpc>
                <a:spcPct val="107000"/>
              </a:lnSpc>
              <a:spcAft>
                <a:spcPts val="600"/>
              </a:spcAft>
              <a:buFont typeface="Wingdings" panose="05000000000000000000" pitchFamily="2" charset="2"/>
              <a:buChar char="§"/>
              <a:tabLst>
                <a:tab pos="540385" algn="l"/>
              </a:tabLst>
            </a:pPr>
            <a:r>
              <a:rPr lang="kk-KZ" sz="2000" dirty="0">
                <a:latin typeface="Arial" panose="020B0604020202020204" pitchFamily="34" charset="0"/>
                <a:ea typeface="PMingLiU" panose="02020500000000000000" pitchFamily="18" charset="-120"/>
                <a:cs typeface="Arial" panose="020B0604020202020204" pitchFamily="34" charset="0"/>
              </a:rPr>
              <a:t>көшбасшылық дағдылары, туындаған мәселелерді шешуге </a:t>
            </a:r>
            <a:r>
              <a:rPr lang="kk-KZ" sz="2000" dirty="0" smtClean="0">
                <a:latin typeface="Arial" panose="020B0604020202020204" pitchFamily="34" charset="0"/>
                <a:ea typeface="PMingLiU" panose="02020500000000000000" pitchFamily="18" charset="-120"/>
                <a:cs typeface="Arial" panose="020B0604020202020204" pitchFamily="34" charset="0"/>
              </a:rPr>
              <a:t>қабілеттілігі </a:t>
            </a:r>
          </a:p>
          <a:p>
            <a:pPr lvl="0" algn="just">
              <a:lnSpc>
                <a:spcPct val="107000"/>
              </a:lnSpc>
              <a:spcAft>
                <a:spcPts val="600"/>
              </a:spcAft>
              <a:buFont typeface="Wingdings" panose="05000000000000000000" pitchFamily="2" charset="2"/>
              <a:buChar char="§"/>
              <a:tabLst>
                <a:tab pos="540385" algn="l"/>
              </a:tabLst>
            </a:pPr>
            <a:r>
              <a:rPr lang="kk-KZ" sz="2000" dirty="0">
                <a:latin typeface="Arial" panose="020B0604020202020204" pitchFamily="34" charset="0"/>
                <a:ea typeface="PMingLiU" panose="02020500000000000000" pitchFamily="18" charset="-120"/>
                <a:cs typeface="Arial" panose="020B0604020202020204" pitchFamily="34" charset="0"/>
              </a:rPr>
              <a:t>сөздік қордың байлығы және балалардың ой-пікірін айту </a:t>
            </a:r>
            <a:r>
              <a:rPr lang="kk-KZ" sz="2000" dirty="0" smtClean="0">
                <a:latin typeface="Arial" panose="020B0604020202020204" pitchFamily="34" charset="0"/>
                <a:ea typeface="PMingLiU" panose="02020500000000000000" pitchFamily="18" charset="-120"/>
                <a:cs typeface="Arial" panose="020B0604020202020204" pitchFamily="34" charset="0"/>
              </a:rPr>
              <a:t>мүмкіндігі</a:t>
            </a:r>
            <a:endParaRPr lang="x-none" sz="2000" dirty="0" smtClean="0">
              <a:effectLst/>
              <a:latin typeface="Arial" panose="020B0604020202020204" pitchFamily="34" charset="0"/>
              <a:ea typeface="PMingLiU" panose="02020500000000000000" pitchFamily="18" charset="-120"/>
              <a:cs typeface="Arial" panose="020B0604020202020204" pitchFamily="34" charset="0"/>
            </a:endParaRPr>
          </a:p>
          <a:p>
            <a:pPr lvl="0" algn="just">
              <a:lnSpc>
                <a:spcPct val="107000"/>
              </a:lnSpc>
              <a:spcAft>
                <a:spcPts val="600"/>
              </a:spcAft>
              <a:buFont typeface="Wingdings" panose="05000000000000000000" pitchFamily="2" charset="2"/>
              <a:buChar char="§"/>
              <a:tabLst>
                <a:tab pos="540385" algn="l"/>
              </a:tabLst>
            </a:pPr>
            <a:r>
              <a:rPr lang="kk-KZ" sz="2000" dirty="0">
                <a:latin typeface="Arial" panose="020B0604020202020204" pitchFamily="34" charset="0"/>
                <a:ea typeface="PMingLiU" panose="02020500000000000000" pitchFamily="18" charset="-120"/>
                <a:cs typeface="Arial" panose="020B0604020202020204" pitchFamily="34" charset="0"/>
              </a:rPr>
              <a:t>өз тәжірибесіне үнемі рефлексия жасай білу және оны </a:t>
            </a:r>
            <a:r>
              <a:rPr lang="kk-KZ" sz="2000" dirty="0" smtClean="0">
                <a:latin typeface="Arial" panose="020B0604020202020204" pitchFamily="34" charset="0"/>
                <a:ea typeface="PMingLiU" panose="02020500000000000000" pitchFamily="18" charset="-120"/>
                <a:cs typeface="Arial" panose="020B0604020202020204" pitchFamily="34" charset="0"/>
              </a:rPr>
              <a:t>жетілдіру </a:t>
            </a:r>
          </a:p>
          <a:p>
            <a:pPr lvl="0" algn="just">
              <a:lnSpc>
                <a:spcPct val="107000"/>
              </a:lnSpc>
              <a:spcAft>
                <a:spcPts val="600"/>
              </a:spcAft>
              <a:buFont typeface="Wingdings" panose="05000000000000000000" pitchFamily="2" charset="2"/>
              <a:buChar char="§"/>
              <a:tabLst>
                <a:tab pos="540385" algn="l"/>
              </a:tabLst>
            </a:pPr>
            <a:r>
              <a:rPr lang="kk-KZ" sz="2000" dirty="0">
                <a:latin typeface="Arial" panose="020B0604020202020204" pitchFamily="34" charset="0"/>
                <a:ea typeface="PMingLiU" panose="02020500000000000000" pitchFamily="18" charset="-120"/>
                <a:cs typeface="Arial" panose="020B0604020202020204" pitchFamily="34" charset="0"/>
              </a:rPr>
              <a:t>эмоционалды интеллекттің жоғары </a:t>
            </a:r>
            <a:r>
              <a:rPr lang="kk-KZ" sz="2000" dirty="0" smtClean="0">
                <a:latin typeface="Arial" panose="020B0604020202020204" pitchFamily="34" charset="0"/>
                <a:ea typeface="PMingLiU" panose="02020500000000000000" pitchFamily="18" charset="-120"/>
                <a:cs typeface="Arial" panose="020B0604020202020204" pitchFamily="34" charset="0"/>
              </a:rPr>
              <a:t>деңгейі</a:t>
            </a:r>
            <a:endParaRPr lang="x-none" sz="2000" dirty="0">
              <a:latin typeface="Arial" panose="020B0604020202020204" pitchFamily="34" charset="0"/>
              <a:cs typeface="Arial" panose="020B0604020202020204" pitchFamily="34" charset="0"/>
            </a:endParaRPr>
          </a:p>
        </p:txBody>
      </p:sp>
      <p:cxnSp>
        <p:nvCxnSpPr>
          <p:cNvPr id="6" name="Прямая соединительная линия 5">
            <a:extLst>
              <a:ext uri="{FF2B5EF4-FFF2-40B4-BE49-F238E27FC236}">
                <a16:creationId xmlns:a16="http://schemas.microsoft.com/office/drawing/2014/main" xmlns="" id="{80F10D57-D037-B9B6-5D97-3DB8FBFD5794}"/>
              </a:ext>
            </a:extLst>
          </p:cNvPr>
          <p:cNvCxnSpPr/>
          <p:nvPr/>
        </p:nvCxnSpPr>
        <p:spPr>
          <a:xfrm>
            <a:off x="5912069" y="867103"/>
            <a:ext cx="0" cy="5659821"/>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951429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Прямоугольник 5">
            <a:extLst>
              <a:ext uri="{FF2B5EF4-FFF2-40B4-BE49-F238E27FC236}">
                <a16:creationId xmlns:a16="http://schemas.microsoft.com/office/drawing/2014/main" xmlns="" id="{78C5E45A-5A8B-CE9D-EA5D-FAF3506171CA}"/>
              </a:ext>
            </a:extLst>
          </p:cNvPr>
          <p:cNvSpPr/>
          <p:nvPr/>
        </p:nvSpPr>
        <p:spPr>
          <a:xfrm>
            <a:off x="144518" y="1560786"/>
            <a:ext cx="11695385" cy="4429174"/>
          </a:xfrm>
          <a:prstGeom prst="rect">
            <a:avLst/>
          </a:prstGeom>
          <a:solidFill>
            <a:schemeClr val="accent4">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x-none">
              <a:solidFill>
                <a:srgbClr val="002060"/>
              </a:solidFill>
            </a:endParaRPr>
          </a:p>
        </p:txBody>
      </p:sp>
      <p:sp>
        <p:nvSpPr>
          <p:cNvPr id="2" name="Заголовок 1">
            <a:extLst>
              <a:ext uri="{FF2B5EF4-FFF2-40B4-BE49-F238E27FC236}">
                <a16:creationId xmlns:a16="http://schemas.microsoft.com/office/drawing/2014/main" xmlns="" id="{CC550B98-5ACD-B17B-937F-6DC8D9FE03B8}"/>
              </a:ext>
            </a:extLst>
          </p:cNvPr>
          <p:cNvSpPr>
            <a:spLocks noGrp="1"/>
          </p:cNvSpPr>
          <p:nvPr>
            <p:ph type="title"/>
          </p:nvPr>
        </p:nvSpPr>
        <p:spPr>
          <a:xfrm>
            <a:off x="144518" y="18256"/>
            <a:ext cx="11902964" cy="604704"/>
          </a:xfrm>
        </p:spPr>
        <p:txBody>
          <a:bodyPr>
            <a:normAutofit/>
          </a:bodyPr>
          <a:lstStyle/>
          <a:p>
            <a:pPr algn="just"/>
            <a:r>
              <a:rPr lang="ru-RU" sz="2800" dirty="0" smtClean="0">
                <a:latin typeface="Arial" panose="020B0604020202020204" pitchFamily="34" charset="0"/>
                <a:cs typeface="Arial" panose="020B0604020202020204" pitchFamily="34" charset="0"/>
              </a:rPr>
              <a:t>ПЕДАГОГТЕРГЕ АРНАЛҒАН КӘСІБИ БАЙҚАУЛАР: </a:t>
            </a:r>
            <a:endParaRPr lang="x-none" sz="3600" dirty="0"/>
          </a:p>
        </p:txBody>
      </p:sp>
      <p:sp>
        <p:nvSpPr>
          <p:cNvPr id="3" name="Объект 2">
            <a:extLst>
              <a:ext uri="{FF2B5EF4-FFF2-40B4-BE49-F238E27FC236}">
                <a16:creationId xmlns:a16="http://schemas.microsoft.com/office/drawing/2014/main" xmlns="" id="{B0188CE0-8CA6-C591-C653-9DFE7368F0AD}"/>
              </a:ext>
            </a:extLst>
          </p:cNvPr>
          <p:cNvSpPr>
            <a:spLocks noGrp="1"/>
          </p:cNvSpPr>
          <p:nvPr>
            <p:ph idx="1"/>
          </p:nvPr>
        </p:nvSpPr>
        <p:spPr>
          <a:xfrm>
            <a:off x="399392" y="1789162"/>
            <a:ext cx="11440511" cy="4445878"/>
          </a:xfrm>
        </p:spPr>
        <p:txBody>
          <a:bodyPr>
            <a:noAutofit/>
          </a:bodyPr>
          <a:lstStyle/>
          <a:p>
            <a:pPr algn="just">
              <a:buFont typeface="Wingdings" panose="05000000000000000000" pitchFamily="2" charset="2"/>
              <a:buChar char="q"/>
            </a:pPr>
            <a:r>
              <a:rPr lang="ru-RU" sz="3200" dirty="0" smtClean="0">
                <a:latin typeface="Arial" panose="020B0604020202020204" pitchFamily="34" charset="0"/>
                <a:cs typeface="Arial" panose="020B0604020202020204" pitchFamily="34" charset="0"/>
              </a:rPr>
              <a:t>«Мектепке дейінгі ұйымның </a:t>
            </a:r>
            <a:r>
              <a:rPr lang="ru-RU" sz="3200" dirty="0" err="1" smtClean="0">
                <a:latin typeface="Arial" panose="020B0604020202020204" pitchFamily="34" charset="0"/>
                <a:cs typeface="Arial" panose="020B0604020202020204" pitchFamily="34" charset="0"/>
              </a:rPr>
              <a:t>үздік</a:t>
            </a:r>
            <a:r>
              <a:rPr lang="ru-RU" sz="3200" dirty="0" smtClean="0">
                <a:latin typeface="Arial" panose="020B0604020202020204" pitchFamily="34" charset="0"/>
                <a:cs typeface="Arial" panose="020B0604020202020204" pitchFamily="34" charset="0"/>
              </a:rPr>
              <a:t> </a:t>
            </a:r>
            <a:r>
              <a:rPr lang="ru-RU" sz="3200" dirty="0" err="1" smtClean="0">
                <a:latin typeface="Arial" panose="020B0604020202020204" pitchFamily="34" charset="0"/>
                <a:cs typeface="Arial" panose="020B0604020202020204" pitchFamily="34" charset="0"/>
              </a:rPr>
              <a:t>педагогі</a:t>
            </a:r>
            <a:r>
              <a:rPr lang="ru-RU" sz="3200" dirty="0" smtClean="0">
                <a:latin typeface="Arial" panose="020B0604020202020204" pitchFamily="34" charset="0"/>
                <a:cs typeface="Arial" panose="020B0604020202020204" pitchFamily="34" charset="0"/>
              </a:rPr>
              <a:t>» </a:t>
            </a:r>
            <a:endParaRPr lang="ru-RU" sz="3200" dirty="0">
              <a:latin typeface="Arial" panose="020B0604020202020204" pitchFamily="34" charset="0"/>
              <a:cs typeface="Arial" panose="020B0604020202020204" pitchFamily="34" charset="0"/>
            </a:endParaRPr>
          </a:p>
          <a:p>
            <a:pPr algn="just">
              <a:buFont typeface="Wingdings" panose="05000000000000000000" pitchFamily="2" charset="2"/>
              <a:buChar char="q"/>
            </a:pPr>
            <a:endParaRPr lang="ru-RU" sz="3200" dirty="0">
              <a:latin typeface="Arial" panose="020B0604020202020204" pitchFamily="34" charset="0"/>
              <a:cs typeface="Arial" panose="020B0604020202020204" pitchFamily="34" charset="0"/>
            </a:endParaRPr>
          </a:p>
          <a:p>
            <a:pPr algn="just">
              <a:buFont typeface="Wingdings" panose="05000000000000000000" pitchFamily="2" charset="2"/>
              <a:buChar char="q"/>
            </a:pPr>
            <a:r>
              <a:rPr lang="ru-RU" sz="3200" dirty="0">
                <a:latin typeface="Arial" panose="020B0604020202020204" pitchFamily="34" charset="0"/>
                <a:cs typeface="Arial" panose="020B0604020202020204" pitchFamily="34" charset="0"/>
              </a:rPr>
              <a:t>«Мектепке дейінгі </a:t>
            </a:r>
            <a:r>
              <a:rPr lang="ru-RU" sz="3200" dirty="0" smtClean="0">
                <a:latin typeface="Arial" panose="020B0604020202020204" pitchFamily="34" charset="0"/>
                <a:cs typeface="Arial" panose="020B0604020202020204" pitchFamily="34" charset="0"/>
              </a:rPr>
              <a:t>ұйымның </a:t>
            </a:r>
            <a:r>
              <a:rPr lang="ru-RU" sz="3200" dirty="0" err="1" smtClean="0">
                <a:latin typeface="Arial" panose="020B0604020202020204" pitchFamily="34" charset="0"/>
                <a:cs typeface="Arial" panose="020B0604020202020204" pitchFamily="34" charset="0"/>
              </a:rPr>
              <a:t>жыл</a:t>
            </a:r>
            <a:r>
              <a:rPr lang="ru-RU" sz="3200" dirty="0" smtClean="0">
                <a:latin typeface="Arial" panose="020B0604020202020204" pitchFamily="34" charset="0"/>
                <a:cs typeface="Arial" panose="020B0604020202020204" pitchFamily="34" charset="0"/>
              </a:rPr>
              <a:t> </a:t>
            </a:r>
            <a:r>
              <a:rPr lang="ru-RU" sz="3200" dirty="0" err="1" smtClean="0">
                <a:latin typeface="Arial" panose="020B0604020202020204" pitchFamily="34" charset="0"/>
                <a:cs typeface="Arial" panose="020B0604020202020204" pitchFamily="34" charset="0"/>
              </a:rPr>
              <a:t>әдіскері</a:t>
            </a:r>
            <a:r>
              <a:rPr lang="ru-RU" sz="3200" dirty="0" smtClean="0">
                <a:latin typeface="Arial" panose="020B0604020202020204" pitchFamily="34" charset="0"/>
                <a:cs typeface="Arial" panose="020B0604020202020204" pitchFamily="34" charset="0"/>
              </a:rPr>
              <a:t>»</a:t>
            </a:r>
            <a:endParaRPr lang="ru-RU" sz="3200" dirty="0">
              <a:latin typeface="Arial" panose="020B0604020202020204" pitchFamily="34" charset="0"/>
              <a:cs typeface="Arial" panose="020B0604020202020204" pitchFamily="34" charset="0"/>
            </a:endParaRPr>
          </a:p>
          <a:p>
            <a:pPr marL="0" indent="0" algn="just">
              <a:buNone/>
            </a:pPr>
            <a:endParaRPr lang="ru-RU" sz="2400" dirty="0">
              <a:latin typeface="Arial" panose="020B0604020202020204" pitchFamily="34" charset="0"/>
              <a:cs typeface="Arial" panose="020B0604020202020204" pitchFamily="34" charset="0"/>
            </a:endParaRPr>
          </a:p>
          <a:p>
            <a:pPr marL="0" indent="0" algn="r">
              <a:buNone/>
            </a:pPr>
            <a:endParaRPr lang="ru-RU" sz="2400" i="1" dirty="0">
              <a:latin typeface="Arial" panose="020B0604020202020204" pitchFamily="34" charset="0"/>
              <a:cs typeface="Arial" panose="020B0604020202020204" pitchFamily="34" charset="0"/>
            </a:endParaRPr>
          </a:p>
          <a:p>
            <a:pPr marL="0" indent="0" algn="just">
              <a:buNone/>
            </a:pPr>
            <a:endParaRPr lang="ru-RU" sz="2400" i="1" dirty="0">
              <a:latin typeface="Arial" panose="020B0604020202020204" pitchFamily="34" charset="0"/>
              <a:cs typeface="Arial" panose="020B0604020202020204" pitchFamily="34" charset="0"/>
            </a:endParaRPr>
          </a:p>
          <a:p>
            <a:pPr marL="0" indent="0" algn="just">
              <a:buNone/>
            </a:pPr>
            <a:r>
              <a:rPr lang="kk-KZ" b="1" dirty="0" smtClean="0"/>
              <a:t>Байқаулардың </a:t>
            </a:r>
            <a:r>
              <a:rPr lang="kk-KZ" b="1" dirty="0"/>
              <a:t>ережелері Институттың </a:t>
            </a:r>
            <a:r>
              <a:rPr lang="kk-KZ" b="1" u="sng" dirty="0">
                <a:hlinkClick r:id="rId2"/>
              </a:rPr>
              <a:t>www.irrd.kz</a:t>
            </a:r>
            <a:r>
              <a:rPr lang="kk-KZ" b="1" dirty="0"/>
              <a:t> сайтында </a:t>
            </a:r>
            <a:r>
              <a:rPr lang="kk-KZ" b="1" dirty="0" smtClean="0"/>
              <a:t>орналастырылған  </a:t>
            </a:r>
            <a:endParaRPr lang="ru-RU" b="1" dirty="0"/>
          </a:p>
          <a:p>
            <a:pPr marL="0" indent="0" algn="just">
              <a:buNone/>
            </a:pPr>
            <a:endParaRPr lang="x-none" sz="2400" dirty="0">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xmlns="" id="{3A9102E0-48EA-F302-9DB0-CB9D5D486EA3}"/>
              </a:ext>
            </a:extLst>
          </p:cNvPr>
          <p:cNvSpPr txBox="1"/>
          <p:nvPr/>
        </p:nvSpPr>
        <p:spPr>
          <a:xfrm>
            <a:off x="3446078" y="636096"/>
            <a:ext cx="8745922" cy="369332"/>
          </a:xfrm>
          <a:prstGeom prst="rect">
            <a:avLst/>
          </a:prstGeom>
          <a:noFill/>
        </p:spPr>
        <p:txBody>
          <a:bodyPr wrap="square">
            <a:spAutoFit/>
          </a:body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ru-RU" sz="20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ҚР БҒМ</a:t>
            </a:r>
            <a:r>
              <a:rPr kumimoji="0" lang="ru-RU" sz="2000" b="0" i="1" u="none" strike="noStrike" kern="1200" cap="none" spc="0" normalizeH="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20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07.12.11ж </a:t>
            </a:r>
            <a:r>
              <a:rPr kumimoji="0" lang="ru-RU" sz="20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r>
              <a:rPr kumimoji="0" lang="ru-RU" sz="20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514 </a:t>
            </a:r>
            <a:r>
              <a:rPr kumimoji="0" lang="ru-RU" sz="2000" b="0" i="1"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бұйрығымен</a:t>
            </a:r>
            <a:r>
              <a:rPr kumimoji="0" lang="ru-RU" sz="20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r>
              <a:rPr kumimoji="0" lang="ru-RU" sz="2000" b="0" i="1" u="none" strike="noStrike" kern="1200" cap="none" spc="0" normalizeH="0" baseline="0" noProof="0" dirty="0" err="1" smtClean="0">
                <a:ln>
                  <a:noFill/>
                </a:ln>
                <a:solidFill>
                  <a:prstClr val="black"/>
                </a:solidFill>
                <a:effectLst/>
                <a:uLnTx/>
                <a:uFillTx/>
                <a:latin typeface="Arial" panose="020B0604020202020204" pitchFamily="34" charset="0"/>
                <a:ea typeface="+mn-ea"/>
                <a:cs typeface="Arial" panose="020B0604020202020204" pitchFamily="34" charset="0"/>
              </a:rPr>
              <a:t>бекітілген</a:t>
            </a:r>
            <a:r>
              <a:rPr kumimoji="0" lang="ru-RU" sz="2000" b="0" i="1" u="none" strike="noStrike" kern="1200" cap="none" spc="0" normalizeH="0" baseline="0" noProof="0" dirty="0" smtClean="0">
                <a:ln>
                  <a:noFill/>
                </a:ln>
                <a:solidFill>
                  <a:prstClr val="black"/>
                </a:solidFill>
                <a:effectLst/>
                <a:uLnTx/>
                <a:uFillTx/>
                <a:latin typeface="Arial" panose="020B0604020202020204" pitchFamily="34" charset="0"/>
                <a:ea typeface="+mn-ea"/>
                <a:cs typeface="Arial" panose="020B0604020202020204" pitchFamily="34" charset="0"/>
              </a:rPr>
              <a:t> </a:t>
            </a:r>
            <a:endParaRPr kumimoji="0" lang="ru-RU" sz="2000" b="1"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19649438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Прямоугольник 6"/>
          <p:cNvSpPr/>
          <p:nvPr/>
        </p:nvSpPr>
        <p:spPr>
          <a:xfrm>
            <a:off x="930166" y="0"/>
            <a:ext cx="10578661"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ru-RU" b="1" i="0" u="none" strike="noStrike" kern="1200" cap="none" spc="0" normalizeH="0" baseline="0" noProof="0" dirty="0" smtClean="0">
                <a:ln>
                  <a:noFill/>
                </a:ln>
                <a:solidFill>
                  <a:prstClr val="black"/>
                </a:solidFill>
                <a:effectLst/>
                <a:uLnTx/>
                <a:uFillTx/>
                <a:latin typeface="Calibri Light"/>
                <a:ea typeface="+mn-ea"/>
                <a:cs typeface="+mn-cs"/>
              </a:rPr>
              <a:t>МЕКТЕПТЕРДІҢ (ЛИЦЕЙЛЕР МЕН ГИМНАЗИЯЛАРДЫҢ) МЕКТЕПАЛДЫ СЫНЫБЫНА АРНАЛҒАН</a:t>
            </a:r>
            <a:r>
              <a:rPr kumimoji="0" lang="ru-RU" b="1" i="0" u="none" strike="noStrike" kern="1200" cap="none" spc="0" normalizeH="0" noProof="0" dirty="0" smtClean="0">
                <a:ln>
                  <a:noFill/>
                </a:ln>
                <a:solidFill>
                  <a:prstClr val="black"/>
                </a:solidFill>
                <a:effectLst/>
                <a:uLnTx/>
                <a:uFillTx/>
                <a:latin typeface="Calibri Light"/>
                <a:ea typeface="+mn-ea"/>
                <a:cs typeface="+mn-cs"/>
              </a:rPr>
              <a:t> ҮЛГІЛІК ОҚУ ЖОСПАРЫНЫҢ ЖОБАСЫ </a:t>
            </a:r>
            <a:endParaRPr kumimoji="0" lang="ru-RU" sz="900" b="1" i="0" u="none" strike="noStrike" kern="1200" cap="none" spc="0" normalizeH="0" baseline="0" noProof="0" dirty="0">
              <a:ln>
                <a:noFill/>
              </a:ln>
              <a:solidFill>
                <a:prstClr val="black"/>
              </a:solidFill>
              <a:effectLst/>
              <a:uLnTx/>
              <a:uFillTx/>
              <a:latin typeface="Calibri"/>
              <a:ea typeface="+mn-ea"/>
              <a:cs typeface="+mn-cs"/>
            </a:endParaRPr>
          </a:p>
        </p:txBody>
      </p:sp>
      <p:graphicFrame>
        <p:nvGraphicFramePr>
          <p:cNvPr id="2" name="Таблица 1"/>
          <p:cNvGraphicFramePr>
            <a:graphicFrameLocks noGrp="1"/>
          </p:cNvGraphicFramePr>
          <p:nvPr>
            <p:extLst>
              <p:ext uri="{D42A27DB-BD31-4B8C-83A1-F6EECF244321}">
                <p14:modId xmlns:p14="http://schemas.microsoft.com/office/powerpoint/2010/main" val="1303212343"/>
              </p:ext>
            </p:extLst>
          </p:nvPr>
        </p:nvGraphicFramePr>
        <p:xfrm>
          <a:off x="123824" y="646331"/>
          <a:ext cx="11896725" cy="6182825"/>
        </p:xfrm>
        <a:graphic>
          <a:graphicData uri="http://schemas.openxmlformats.org/drawingml/2006/table">
            <a:tbl>
              <a:tblPr firstRow="1" firstCol="1" bandRow="1"/>
              <a:tblGrid>
                <a:gridCol w="403142">
                  <a:extLst>
                    <a:ext uri="{9D8B030D-6E8A-4147-A177-3AD203B41FA5}">
                      <a16:colId xmlns:a16="http://schemas.microsoft.com/office/drawing/2014/main" xmlns="" val="20000"/>
                    </a:ext>
                  </a:extLst>
                </a:gridCol>
                <a:gridCol w="6115134">
                  <a:extLst>
                    <a:ext uri="{9D8B030D-6E8A-4147-A177-3AD203B41FA5}">
                      <a16:colId xmlns:a16="http://schemas.microsoft.com/office/drawing/2014/main" xmlns="" val="20001"/>
                    </a:ext>
                  </a:extLst>
                </a:gridCol>
                <a:gridCol w="2529880">
                  <a:extLst>
                    <a:ext uri="{9D8B030D-6E8A-4147-A177-3AD203B41FA5}">
                      <a16:colId xmlns:a16="http://schemas.microsoft.com/office/drawing/2014/main" xmlns="" val="20003"/>
                    </a:ext>
                  </a:extLst>
                </a:gridCol>
                <a:gridCol w="2848569">
                  <a:extLst>
                    <a:ext uri="{9D8B030D-6E8A-4147-A177-3AD203B41FA5}">
                      <a16:colId xmlns:a16="http://schemas.microsoft.com/office/drawing/2014/main" xmlns="" val="20004"/>
                    </a:ext>
                  </a:extLst>
                </a:gridCol>
              </a:tblGrid>
              <a:tr h="0">
                <a:tc>
                  <a:txBody>
                    <a:bodyPr/>
                    <a:lstStyle/>
                    <a:p>
                      <a:pPr marL="12700" algn="ctr">
                        <a:lnSpc>
                          <a:spcPct val="115000"/>
                        </a:lnSpc>
                        <a:spcAft>
                          <a:spcPts val="100"/>
                        </a:spcAft>
                      </a:pPr>
                      <a:r>
                        <a:rPr lang="en-US"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kk-KZ" sz="15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р</a:t>
                      </a:r>
                      <a:r>
                        <a:rPr lang="en-US" sz="15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r>
                        <a:rPr lang="kk-KZ" sz="15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a:t>
                      </a:r>
                      <a:endParaRPr lang="ru-RU" sz="1500"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r>
                        <a:rPr lang="kk-KZ" sz="1500" kern="1200" spc="1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*Ұйымдастырылған іс-әрекет/Балалар әрекеті </a:t>
                      </a:r>
                      <a:endParaRPr lang="ru-RU" sz="1500" dirty="0"/>
                    </a:p>
                  </a:txBody>
                  <a:tcPr marL="45001" marR="45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6830" algn="ctr">
                        <a:lnSpc>
                          <a:spcPct val="105000"/>
                        </a:lnSpc>
                        <a:spcAft>
                          <a:spcPts val="0"/>
                        </a:spcAft>
                      </a:pPr>
                      <a:r>
                        <a:rPr lang="kk-KZ" sz="1400" kern="1200" dirty="0">
                          <a:solidFill>
                            <a:srgbClr val="000000"/>
                          </a:solidFill>
                          <a:effectLst/>
                          <a:latin typeface="Times New Roman" panose="02020603050405020304" pitchFamily="18" charset="0"/>
                          <a:ea typeface="Calibri" panose="020F0502020204030204" pitchFamily="34" charset="0"/>
                        </a:rPr>
                        <a:t>Аптасына өткізілу жиілігі</a:t>
                      </a:r>
                      <a:endParaRPr lang="ru-RU"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36830" algn="ctr">
                        <a:lnSpc>
                          <a:spcPct val="105000"/>
                        </a:lnSpc>
                        <a:spcAft>
                          <a:spcPts val="0"/>
                        </a:spcAft>
                      </a:pPr>
                      <a:r>
                        <a:rPr lang="kk-KZ" sz="1400" kern="1200" dirty="0">
                          <a:solidFill>
                            <a:srgbClr val="000000"/>
                          </a:solidFill>
                          <a:effectLst/>
                          <a:latin typeface="Times New Roman" panose="02020603050405020304" pitchFamily="18" charset="0"/>
                          <a:ea typeface="Calibri" panose="020F0502020204030204" pitchFamily="34" charset="0"/>
                        </a:rPr>
                        <a:t>Аптадағы нормативтік жүктеме</a:t>
                      </a:r>
                      <a:endParaRPr lang="ru-RU" sz="1400" dirty="0">
                        <a:effectLst/>
                        <a:latin typeface="Times New Roman" panose="02020603050405020304" pitchFamily="18" charset="0"/>
                        <a:ea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0"/>
                  </a:ext>
                </a:extLst>
              </a:tr>
              <a:tr h="222939">
                <a:tc rowSpan="2">
                  <a:txBody>
                    <a:bodyPr/>
                    <a:lstStyle/>
                    <a:p>
                      <a:pPr marL="12700" algn="ctr">
                        <a:lnSpc>
                          <a:spcPct val="115000"/>
                        </a:lnSpc>
                        <a:spcAft>
                          <a:spcPts val="100"/>
                        </a:spcAft>
                      </a:pPr>
                      <a:r>
                        <a:rPr lang="en-US"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a:t>
                      </a:r>
                      <a:endParaRPr lang="ru-RU" sz="1500"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kk-KZ" sz="1500" b="1" kern="120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Дене шынықтыру  </a:t>
                      </a:r>
                      <a:endParaRPr lang="ru-RU" sz="1500" b="1"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ru-RU" sz="1500" b="1" u="none" strike="noStrike" dirty="0">
                          <a:effectLst/>
                          <a:latin typeface="Arial" panose="020B0604020202020204" pitchFamily="34" charset="0"/>
                          <a:ea typeface="Times New Roman" panose="02020603050405020304" pitchFamily="18" charset="0"/>
                          <a:cs typeface="Arial" panose="020B0604020202020204" pitchFamily="34" charset="0"/>
                        </a:rPr>
                        <a:t> </a:t>
                      </a:r>
                      <a:endParaRPr lang="ru-RU" sz="1500" b="1"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1"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 </a:t>
                      </a:r>
                      <a:r>
                        <a:rPr lang="kk-KZ" sz="1500" b="1"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сағат</a:t>
                      </a:r>
                      <a:endParaRPr lang="ru-RU" sz="1500" b="1"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1"/>
                  </a:ext>
                </a:extLst>
              </a:tr>
              <a:tr h="222939">
                <a:tc vMerge="1">
                  <a:txBody>
                    <a:bodyPr/>
                    <a:lstStyle/>
                    <a:p>
                      <a:endParaRPr lang="ru-RU"/>
                    </a:p>
                  </a:txBody>
                  <a:tcPr/>
                </a:tc>
                <a:tc>
                  <a:txBody>
                    <a:bodyPr/>
                    <a:lstStyle/>
                    <a:p>
                      <a:pPr marL="64135" marR="109855" algn="just">
                        <a:lnSpc>
                          <a:spcPct val="105000"/>
                        </a:lnSpc>
                        <a:spcAft>
                          <a:spcPts val="0"/>
                        </a:spcAft>
                      </a:pPr>
                      <a:r>
                        <a:rPr lang="kk-KZ" sz="1500" kern="120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**Қимыл белсенділігі</a:t>
                      </a:r>
                      <a:endParaRPr lang="ru-RU" sz="1500"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күн сайын</a:t>
                      </a:r>
                      <a:endParaRPr lang="ru-RU" sz="1500" b="0"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1500" b="0"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2"/>
                  </a:ext>
                </a:extLst>
              </a:tr>
              <a:tr h="222939">
                <a:tc rowSpan="6">
                  <a:txBody>
                    <a:bodyPr/>
                    <a:lstStyle/>
                    <a:p>
                      <a:pPr marL="12700" algn="ctr">
                        <a:lnSpc>
                          <a:spcPct val="115000"/>
                        </a:lnSpc>
                        <a:spcAft>
                          <a:spcPts val="100"/>
                        </a:spcAft>
                      </a:pPr>
                      <a:r>
                        <a:rPr lang="en-US" sz="1500">
                          <a:solidFill>
                            <a:srgbClr val="000000"/>
                          </a:solidFill>
                          <a:effectLst/>
                          <a:latin typeface="Arial" panose="020B0604020202020204" pitchFamily="34" charset="0"/>
                          <a:ea typeface="Times New Roman" panose="02020603050405020304" pitchFamily="18" charset="0"/>
                          <a:cs typeface="Arial" panose="020B0604020202020204" pitchFamily="34" charset="0"/>
                        </a:rPr>
                        <a:t>2</a:t>
                      </a:r>
                      <a:endParaRPr lang="ru-RU" sz="150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ru-RU" sz="1500" b="1" kern="1200" dirty="0" err="1" smtClean="0">
                          <a:solidFill>
                            <a:srgbClr val="000000"/>
                          </a:solidFill>
                          <a:effectLst/>
                          <a:latin typeface="Arial" panose="020B0604020202020204" pitchFamily="34" charset="0"/>
                          <a:ea typeface="Calibri" panose="020F0502020204030204" pitchFamily="34" charset="0"/>
                          <a:cs typeface="Arial" panose="020B0604020202020204" pitchFamily="34" charset="0"/>
                        </a:rPr>
                        <a:t>Сөйлеуді</a:t>
                      </a:r>
                      <a:r>
                        <a:rPr lang="ru-RU" sz="1500" b="1" kern="120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ru-RU" sz="1500" b="1" kern="1200" dirty="0" err="1" smtClean="0">
                          <a:solidFill>
                            <a:srgbClr val="000000"/>
                          </a:solidFill>
                          <a:effectLst/>
                          <a:latin typeface="Arial" panose="020B0604020202020204" pitchFamily="34" charset="0"/>
                          <a:ea typeface="Calibri" panose="020F0502020204030204" pitchFamily="34" charset="0"/>
                          <a:cs typeface="Arial" panose="020B0604020202020204" pitchFamily="34" charset="0"/>
                        </a:rPr>
                        <a:t>дамыту</a:t>
                      </a:r>
                      <a:r>
                        <a:rPr lang="ru-RU" sz="1500" b="1" kern="120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ru-RU" sz="1500" b="1"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1" u="none" strike="noStrike" kern="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1500" b="1">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1"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 </a:t>
                      </a:r>
                      <a:r>
                        <a:rPr lang="kk-KZ" sz="1500" b="1"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сағат</a:t>
                      </a:r>
                      <a:endParaRPr lang="ru-RU" sz="1500" b="1"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3"/>
                  </a:ext>
                </a:extLst>
              </a:tr>
              <a:tr h="222939">
                <a:tc vMerge="1">
                  <a:txBody>
                    <a:bodyPr/>
                    <a:lstStyle/>
                    <a:p>
                      <a:endParaRPr lang="ru-RU"/>
                    </a:p>
                  </a:txBody>
                  <a:tcPr/>
                </a:tc>
                <a:tc>
                  <a:txBody>
                    <a:bodyPr/>
                    <a:lstStyle/>
                    <a:p>
                      <a:pPr marL="64135" marR="109855" algn="just">
                        <a:lnSpc>
                          <a:spcPct val="105000"/>
                        </a:lnSpc>
                        <a:spcAft>
                          <a:spcPts val="0"/>
                        </a:spcAft>
                      </a:pPr>
                      <a:r>
                        <a:rPr lang="kk-KZ" sz="1500" kern="120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Коммуникативтік</a:t>
                      </a:r>
                      <a:r>
                        <a:rPr lang="kk-KZ" sz="1500" kern="1200" baseline="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 әрекет</a:t>
                      </a:r>
                      <a:endParaRPr lang="ru-RU" sz="1500"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күн сайын</a:t>
                      </a: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1500" b="0"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4"/>
                  </a:ext>
                </a:extLst>
              </a:tr>
              <a:tr h="222939">
                <a:tc vMerge="1">
                  <a:txBody>
                    <a:bodyPr/>
                    <a:lstStyle/>
                    <a:p>
                      <a:endParaRPr lang="ru-RU"/>
                    </a:p>
                  </a:txBody>
                  <a:tcPr/>
                </a:tc>
                <a:tc>
                  <a:txBody>
                    <a:bodyPr/>
                    <a:lstStyle/>
                    <a:p>
                      <a:pPr marL="64135" marR="109855" algn="just">
                        <a:lnSpc>
                          <a:spcPct val="105000"/>
                        </a:lnSpc>
                        <a:spcAft>
                          <a:spcPts val="0"/>
                        </a:spcAft>
                      </a:pPr>
                      <a:r>
                        <a:rPr lang="ru-RU" sz="1500" b="1" kern="1200" dirty="0" err="1" smtClean="0">
                          <a:solidFill>
                            <a:srgbClr val="000000"/>
                          </a:solidFill>
                          <a:effectLst/>
                          <a:latin typeface="Arial" panose="020B0604020202020204" pitchFamily="34" charset="0"/>
                          <a:ea typeface="Calibri" panose="020F0502020204030204" pitchFamily="34" charset="0"/>
                          <a:cs typeface="Arial" panose="020B0604020202020204" pitchFamily="34" charset="0"/>
                        </a:rPr>
                        <a:t>Көркем</a:t>
                      </a:r>
                      <a:r>
                        <a:rPr lang="ru-RU" sz="1500" b="1" kern="120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 </a:t>
                      </a:r>
                      <a:r>
                        <a:rPr lang="ru-RU" sz="1500" b="1" kern="1200" dirty="0" err="1" smtClean="0">
                          <a:solidFill>
                            <a:srgbClr val="000000"/>
                          </a:solidFill>
                          <a:effectLst/>
                          <a:latin typeface="Arial" panose="020B0604020202020204" pitchFamily="34" charset="0"/>
                          <a:ea typeface="Calibri" panose="020F0502020204030204" pitchFamily="34" charset="0"/>
                          <a:cs typeface="Arial" panose="020B0604020202020204" pitchFamily="34" charset="0"/>
                        </a:rPr>
                        <a:t>әдебиет</a:t>
                      </a:r>
                      <a:endParaRPr lang="ru-RU" sz="1500" b="1"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1" u="none" strike="noStrike"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1500" b="1"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1" kern="1200" dirty="0">
                          <a:solidFill>
                            <a:srgbClr val="000000"/>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rPr>
                        <a:t>2 </a:t>
                      </a:r>
                      <a:r>
                        <a:rPr lang="kk-KZ" sz="1500" b="1" kern="1200" dirty="0" smtClean="0">
                          <a:solidFill>
                            <a:srgbClr val="000000"/>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rPr>
                        <a:t>сағат</a:t>
                      </a:r>
                      <a:r>
                        <a:rPr lang="ru-RU" sz="1500" b="1" dirty="0">
                          <a:effectLst/>
                          <a:latin typeface="Arial" panose="020B0604020202020204" pitchFamily="34" charset="0"/>
                          <a:ea typeface="Times New Roman" panose="02020603050405020304" pitchFamily="18" charset="0"/>
                          <a:cs typeface="Arial" panose="020B0604020202020204" pitchFamily="34" charset="0"/>
                        </a:rPr>
                        <a:t> </a:t>
                      </a: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5"/>
                  </a:ext>
                </a:extLst>
              </a:tr>
              <a:tr h="229264">
                <a:tc vMerge="1">
                  <a:txBody>
                    <a:bodyPr/>
                    <a:lstStyle/>
                    <a:p>
                      <a:endParaRPr lang="ru-RU"/>
                    </a:p>
                  </a:txBody>
                  <a:tcPr/>
                </a:tc>
                <a:tc>
                  <a:txBody>
                    <a:bodyPr/>
                    <a:lstStyle/>
                    <a:p>
                      <a:pPr marL="64135" marR="109855" algn="just">
                        <a:lnSpc>
                          <a:spcPct val="105000"/>
                        </a:lnSpc>
                        <a:spcAft>
                          <a:spcPts val="0"/>
                        </a:spcAft>
                      </a:pPr>
                      <a:r>
                        <a:rPr lang="kk-KZ" sz="1500" kern="120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Коммуникативтік әрекет</a:t>
                      </a: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күн сайын</a:t>
                      </a: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1500" b="0"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6"/>
                  </a:ext>
                </a:extLst>
              </a:tr>
              <a:tr h="222939">
                <a:tc vMerge="1">
                  <a:txBody>
                    <a:bodyPr/>
                    <a:lstStyle/>
                    <a:p>
                      <a:endParaRPr lang="ru-RU"/>
                    </a:p>
                  </a:txBody>
                  <a:tcPr/>
                </a:tc>
                <a:tc>
                  <a:txBody>
                    <a:bodyPr/>
                    <a:lstStyle/>
                    <a:p>
                      <a:pPr marL="64135" marR="109855" algn="just">
                        <a:lnSpc>
                          <a:spcPct val="105000"/>
                        </a:lnSpc>
                        <a:spcAft>
                          <a:spcPts val="0"/>
                        </a:spcAft>
                      </a:pPr>
                      <a:r>
                        <a:rPr lang="kk-KZ" sz="150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Қазақ тілі </a:t>
                      </a:r>
                      <a:endParaRPr lang="ru-RU" sz="1500"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u="none" strike="noStrike" kern="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1500" b="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 </a:t>
                      </a:r>
                      <a:r>
                        <a:rPr lang="kk-KZ" sz="1500" b="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сағат</a:t>
                      </a:r>
                      <a:endParaRPr lang="ru-RU" sz="1500" b="0"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7"/>
                  </a:ext>
                </a:extLst>
              </a:tr>
              <a:tr h="222939">
                <a:tc vMerge="1">
                  <a:txBody>
                    <a:bodyPr/>
                    <a:lstStyle/>
                    <a:p>
                      <a:endParaRPr lang="ru-RU"/>
                    </a:p>
                  </a:txBody>
                  <a:tcPr/>
                </a:tc>
                <a:tc>
                  <a:txBody>
                    <a:bodyPr/>
                    <a:lstStyle/>
                    <a:p>
                      <a:pPr marL="64135" marR="109855" algn="just">
                        <a:lnSpc>
                          <a:spcPct val="105000"/>
                        </a:lnSpc>
                        <a:spcAft>
                          <a:spcPts val="0"/>
                        </a:spcAft>
                      </a:pPr>
                      <a:r>
                        <a:rPr lang="kk-KZ" sz="1500" kern="120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 Коммуникативтік әрекет</a:t>
                      </a: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күн сайын</a:t>
                      </a: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1500" b="0"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8"/>
                  </a:ext>
                </a:extLst>
              </a:tr>
              <a:tr h="239011">
                <a:tc>
                  <a:txBody>
                    <a:bodyPr/>
                    <a:lstStyle/>
                    <a:p>
                      <a:pPr marL="12700" algn="ctr">
                        <a:lnSpc>
                          <a:spcPct val="115000"/>
                        </a:lnSpc>
                        <a:spcAft>
                          <a:spcPts val="100"/>
                        </a:spcAft>
                      </a:pPr>
                      <a:r>
                        <a:rPr lang="kk-KZ"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3</a:t>
                      </a:r>
                      <a:endParaRPr lang="ru-RU" sz="1500"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kk-KZ" sz="1500" b="1" kern="1200" dirty="0" smtClean="0">
                          <a:solidFill>
                            <a:srgbClr val="000000"/>
                          </a:solidFill>
                          <a:effectLst/>
                          <a:highlight>
                            <a:srgbClr val="FFFF00"/>
                          </a:highlight>
                          <a:latin typeface="Arial" panose="020B0604020202020204" pitchFamily="34" charset="0"/>
                          <a:ea typeface="Calibri" panose="020F0502020204030204" pitchFamily="34" charset="0"/>
                          <a:cs typeface="Arial" panose="020B0604020202020204" pitchFamily="34" charset="0"/>
                        </a:rPr>
                        <a:t>Сауат ашу негіздері</a:t>
                      </a:r>
                      <a:endParaRPr lang="ru-RU" sz="1500" b="1"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1" u="none" strike="noStrike"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1500" b="1"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1"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 </a:t>
                      </a:r>
                      <a:r>
                        <a:rPr lang="kk-KZ" sz="1500" b="1"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сағат</a:t>
                      </a:r>
                      <a:r>
                        <a:rPr lang="kk-KZ" sz="1500" b="1"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1500" b="1"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09"/>
                  </a:ext>
                </a:extLst>
              </a:tr>
              <a:tr h="254121">
                <a:tc>
                  <a:txBody>
                    <a:bodyPr/>
                    <a:lstStyle/>
                    <a:p>
                      <a:pPr marL="12700" algn="ctr">
                        <a:lnSpc>
                          <a:spcPct val="115000"/>
                        </a:lnSpc>
                        <a:spcAft>
                          <a:spcPts val="100"/>
                        </a:spcAft>
                      </a:pPr>
                      <a:r>
                        <a:rPr lang="kk-KZ"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1500"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kk-KZ" sz="1500" kern="120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Коммуникативтік, танымдық әрекет</a:t>
                      </a:r>
                      <a:endParaRPr lang="ru-RU" sz="1500"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күн сайын</a:t>
                      </a: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1500" b="0"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0"/>
                  </a:ext>
                </a:extLst>
              </a:tr>
              <a:tr h="250315">
                <a:tc>
                  <a:txBody>
                    <a:bodyPr/>
                    <a:lstStyle/>
                    <a:p>
                      <a:pPr marL="12700" algn="ctr">
                        <a:lnSpc>
                          <a:spcPct val="115000"/>
                        </a:lnSpc>
                        <a:spcAft>
                          <a:spcPts val="100"/>
                        </a:spcAft>
                      </a:pPr>
                      <a:r>
                        <a:rPr lang="ru-RU" sz="1500">
                          <a:solidFill>
                            <a:srgbClr val="000000"/>
                          </a:solidFill>
                          <a:effectLst/>
                          <a:latin typeface="Arial" panose="020B0604020202020204" pitchFamily="34" charset="0"/>
                          <a:ea typeface="Times New Roman" panose="02020603050405020304" pitchFamily="18" charset="0"/>
                          <a:cs typeface="Arial" panose="020B0604020202020204" pitchFamily="34" charset="0"/>
                        </a:rPr>
                        <a:t>4</a:t>
                      </a:r>
                      <a:endParaRPr lang="ru-RU" sz="150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9375">
                        <a:lnSpc>
                          <a:spcPct val="107000"/>
                        </a:lnSpc>
                        <a:spcAft>
                          <a:spcPts val="0"/>
                        </a:spcAft>
                      </a:pPr>
                      <a:r>
                        <a:rPr lang="ru-RU" sz="1500" b="1" kern="120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Математика </a:t>
                      </a:r>
                      <a:r>
                        <a:rPr lang="ru-RU" sz="1500" b="1" kern="1200" dirty="0" err="1" smtClean="0">
                          <a:solidFill>
                            <a:srgbClr val="000000"/>
                          </a:solidFill>
                          <a:effectLst/>
                          <a:latin typeface="Arial" panose="020B0604020202020204" pitchFamily="34" charset="0"/>
                          <a:ea typeface="Calibri" panose="020F0502020204030204" pitchFamily="34" charset="0"/>
                          <a:cs typeface="Arial" panose="020B0604020202020204" pitchFamily="34" charset="0"/>
                        </a:rPr>
                        <a:t>негіздері</a:t>
                      </a:r>
                      <a:endParaRPr lang="ru-RU" sz="1500" b="1"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ru-RU" sz="1500" b="1" u="none" strike="noStrike">
                          <a:effectLst/>
                          <a:latin typeface="Arial" panose="020B0604020202020204" pitchFamily="34" charset="0"/>
                          <a:ea typeface="Times New Roman" panose="02020603050405020304" pitchFamily="18" charset="0"/>
                          <a:cs typeface="Arial" panose="020B0604020202020204" pitchFamily="34" charset="0"/>
                        </a:rPr>
                        <a:t> </a:t>
                      </a:r>
                      <a:endParaRPr lang="ru-RU" sz="1500" b="1">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ru-RU" sz="1500" b="1"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r>
                        <a:rPr lang="kk-KZ" sz="1500" b="1" kern="1200" dirty="0">
                          <a:solidFill>
                            <a:srgbClr val="000000"/>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rPr>
                        <a:t>2 </a:t>
                      </a:r>
                      <a:r>
                        <a:rPr lang="kk-KZ" sz="1500" b="1" kern="1200" dirty="0" smtClean="0">
                          <a:solidFill>
                            <a:srgbClr val="000000"/>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rPr>
                        <a:t>сағат</a:t>
                      </a:r>
                      <a:r>
                        <a:rPr lang="ru-RU" sz="1500" b="1" dirty="0">
                          <a:effectLst/>
                          <a:latin typeface="Arial" panose="020B0604020202020204" pitchFamily="34" charset="0"/>
                          <a:ea typeface="Times New Roman" panose="02020603050405020304" pitchFamily="18" charset="0"/>
                          <a:cs typeface="Arial" panose="020B0604020202020204" pitchFamily="34" charset="0"/>
                        </a:rPr>
                        <a:t> </a:t>
                      </a: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1"/>
                  </a:ext>
                </a:extLst>
              </a:tr>
              <a:tr h="286794">
                <a:tc>
                  <a:txBody>
                    <a:bodyPr/>
                    <a:lstStyle/>
                    <a:p>
                      <a:pPr marL="12700" algn="ctr">
                        <a:lnSpc>
                          <a:spcPct val="115000"/>
                        </a:lnSpc>
                        <a:spcAft>
                          <a:spcPts val="100"/>
                        </a:spcAft>
                      </a:pPr>
                      <a:r>
                        <a:rPr lang="ru-RU" sz="15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150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79375">
                        <a:lnSpc>
                          <a:spcPct val="107000"/>
                        </a:lnSpc>
                        <a:spcAft>
                          <a:spcPts val="0"/>
                        </a:spcAft>
                      </a:pPr>
                      <a:r>
                        <a:rPr lang="ru-RU" sz="1500" dirty="0" err="1" smtClean="0">
                          <a:effectLst/>
                          <a:latin typeface="Arial" panose="020B0604020202020204" pitchFamily="34" charset="0"/>
                          <a:ea typeface="Times New Roman" panose="02020603050405020304" pitchFamily="18" charset="0"/>
                          <a:cs typeface="Arial" panose="020B0604020202020204" pitchFamily="34" charset="0"/>
                        </a:rPr>
                        <a:t>Танымдық</a:t>
                      </a:r>
                      <a:r>
                        <a:rPr lang="ru-RU" sz="1500" dirty="0" smtClean="0">
                          <a:effectLst/>
                          <a:latin typeface="Arial" panose="020B0604020202020204" pitchFamily="34" charset="0"/>
                          <a:ea typeface="Times New Roman" panose="02020603050405020304" pitchFamily="18" charset="0"/>
                          <a:cs typeface="Arial" panose="020B0604020202020204" pitchFamily="34" charset="0"/>
                        </a:rPr>
                        <a:t>, </a:t>
                      </a:r>
                      <a:r>
                        <a:rPr lang="ru-RU" sz="1500" dirty="0" err="1" smtClean="0">
                          <a:effectLst/>
                          <a:latin typeface="Arial" panose="020B0604020202020204" pitchFamily="34" charset="0"/>
                          <a:ea typeface="Times New Roman" panose="02020603050405020304" pitchFamily="18" charset="0"/>
                          <a:cs typeface="Arial" panose="020B0604020202020204" pitchFamily="34" charset="0"/>
                        </a:rPr>
                        <a:t>зерттеу</a:t>
                      </a:r>
                      <a:r>
                        <a:rPr lang="ru-RU" sz="1500" dirty="0" smtClean="0">
                          <a:effectLst/>
                          <a:latin typeface="Arial" panose="020B0604020202020204" pitchFamily="34" charset="0"/>
                          <a:ea typeface="Times New Roman" panose="02020603050405020304" pitchFamily="18" charset="0"/>
                          <a:cs typeface="Arial" panose="020B0604020202020204" pitchFamily="34" charset="0"/>
                        </a:rPr>
                        <a:t> </a:t>
                      </a:r>
                      <a:r>
                        <a:rPr lang="ru-RU" sz="1500" dirty="0" err="1" smtClean="0">
                          <a:effectLst/>
                          <a:latin typeface="Arial" panose="020B0604020202020204" pitchFamily="34" charset="0"/>
                          <a:ea typeface="Times New Roman" panose="02020603050405020304" pitchFamily="18" charset="0"/>
                          <a:cs typeface="Arial" panose="020B0604020202020204" pitchFamily="34" charset="0"/>
                        </a:rPr>
                        <a:t>әрекеті</a:t>
                      </a:r>
                      <a:endParaRPr lang="ru-RU" sz="1500"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күн сайын</a:t>
                      </a: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1500" b="0"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2"/>
                  </a:ext>
                </a:extLst>
              </a:tr>
              <a:tr h="274124">
                <a:tc>
                  <a:txBody>
                    <a:bodyPr/>
                    <a:lstStyle/>
                    <a:p>
                      <a:pPr marL="12700" algn="ctr">
                        <a:lnSpc>
                          <a:spcPct val="115000"/>
                        </a:lnSpc>
                        <a:spcAft>
                          <a:spcPts val="100"/>
                        </a:spcAft>
                      </a:pPr>
                      <a:r>
                        <a:rPr lang="en-US" sz="15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5 </a:t>
                      </a:r>
                      <a:endParaRPr lang="ru-RU" sz="1500"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kk-KZ" sz="1500" b="1" dirty="0" smtClean="0">
                          <a:effectLst/>
                          <a:latin typeface="Arial" panose="020B0604020202020204" pitchFamily="34" charset="0"/>
                          <a:ea typeface="Times New Roman" panose="02020603050405020304" pitchFamily="18" charset="0"/>
                          <a:cs typeface="Arial" panose="020B0604020202020204" pitchFamily="34" charset="0"/>
                        </a:rPr>
                        <a:t>Қоршаған ортамен таныстыру</a:t>
                      </a:r>
                      <a:endParaRPr lang="ru-RU" sz="1500" b="1"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ru-RU" sz="1500" b="1" u="none" strike="noStrike" dirty="0">
                          <a:effectLst/>
                          <a:latin typeface="Arial" panose="020B0604020202020204" pitchFamily="34" charset="0"/>
                          <a:ea typeface="Times New Roman" panose="02020603050405020304" pitchFamily="18" charset="0"/>
                          <a:cs typeface="Arial" panose="020B0604020202020204" pitchFamily="34" charset="0"/>
                        </a:rPr>
                        <a:t> </a:t>
                      </a:r>
                      <a:endParaRPr lang="ru-RU" sz="1500" b="1"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1"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 </a:t>
                      </a:r>
                      <a:r>
                        <a:rPr lang="kk-KZ" sz="1500" b="1"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сағат</a:t>
                      </a:r>
                      <a:r>
                        <a:rPr lang="ru-RU" sz="1500" b="1" dirty="0">
                          <a:effectLst/>
                          <a:latin typeface="Arial" panose="020B0604020202020204" pitchFamily="34" charset="0"/>
                          <a:ea typeface="Times New Roman" panose="02020603050405020304" pitchFamily="18" charset="0"/>
                          <a:cs typeface="Arial" panose="020B0604020202020204" pitchFamily="34" charset="0"/>
                        </a:rPr>
                        <a:t> </a:t>
                      </a: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3"/>
                  </a:ext>
                </a:extLst>
              </a:tr>
              <a:tr h="229226">
                <a:tc>
                  <a:txBody>
                    <a:bodyPr/>
                    <a:lstStyle/>
                    <a:p>
                      <a:pPr marL="12700" algn="ctr">
                        <a:lnSpc>
                          <a:spcPct val="115000"/>
                        </a:lnSpc>
                        <a:spcAft>
                          <a:spcPts val="100"/>
                        </a:spcAft>
                      </a:pPr>
                      <a:r>
                        <a:rPr lang="en-US" sz="15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150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kk-KZ" sz="1500" dirty="0" smtClean="0">
                          <a:effectLst/>
                          <a:latin typeface="Arial" panose="020B0604020202020204" pitchFamily="34" charset="0"/>
                          <a:ea typeface="Times New Roman" panose="02020603050405020304" pitchFamily="18" charset="0"/>
                          <a:cs typeface="Arial" panose="020B0604020202020204" pitchFamily="34" charset="0"/>
                        </a:rPr>
                        <a:t>Зерттеу, танымдық, коммуникативтік,  еңбек</a:t>
                      </a:r>
                      <a:r>
                        <a:rPr lang="kk-KZ" sz="1500" baseline="0" dirty="0" smtClean="0">
                          <a:effectLst/>
                          <a:latin typeface="Arial" panose="020B0604020202020204" pitchFamily="34" charset="0"/>
                          <a:ea typeface="Times New Roman" panose="02020603050405020304" pitchFamily="18" charset="0"/>
                          <a:cs typeface="Arial" panose="020B0604020202020204" pitchFamily="34" charset="0"/>
                        </a:rPr>
                        <a:t> әрекеті</a:t>
                      </a: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күн сайын</a:t>
                      </a: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1500" b="0"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4"/>
                  </a:ext>
                </a:extLst>
              </a:tr>
              <a:tr h="222939">
                <a:tc rowSpan="5">
                  <a:txBody>
                    <a:bodyPr/>
                    <a:lstStyle/>
                    <a:p>
                      <a:pPr algn="ctr">
                        <a:lnSpc>
                          <a:spcPct val="115000"/>
                        </a:lnSpc>
                        <a:spcAft>
                          <a:spcPts val="100"/>
                        </a:spcAft>
                      </a:pPr>
                      <a:r>
                        <a:rPr lang="en-US" sz="1500">
                          <a:solidFill>
                            <a:srgbClr val="000000"/>
                          </a:solidFill>
                          <a:effectLst/>
                          <a:latin typeface="Arial" panose="020B0604020202020204" pitchFamily="34" charset="0"/>
                          <a:ea typeface="Times New Roman" panose="02020603050405020304" pitchFamily="18" charset="0"/>
                          <a:cs typeface="Arial" panose="020B0604020202020204" pitchFamily="34" charset="0"/>
                        </a:rPr>
                        <a:t>6</a:t>
                      </a:r>
                      <a:endParaRPr lang="ru-RU" sz="150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5000"/>
                        </a:lnSpc>
                      </a:pPr>
                      <a:r>
                        <a:rPr lang="kk-KZ" sz="1400" b="1" kern="1200" dirty="0">
                          <a:solidFill>
                            <a:srgbClr val="000000"/>
                          </a:solidFill>
                          <a:effectLst/>
                          <a:latin typeface="Calibri" panose="020F0502020204030204" pitchFamily="34" charset="0"/>
                          <a:ea typeface="Calibri" panose="020F0502020204030204" pitchFamily="34" charset="0"/>
                        </a:rPr>
                        <a:t>Сурет салу</a:t>
                      </a:r>
                      <a:endParaRPr lang="ru-RU" sz="1400" b="1"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lnSpc>
                          <a:spcPct val="105000"/>
                        </a:lnSpc>
                        <a:spcAft>
                          <a:spcPts val="0"/>
                        </a:spcAft>
                      </a:pPr>
                      <a:r>
                        <a:rPr lang="kk-KZ" sz="1500" b="1" u="none" strike="noStrike" kern="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1500" b="1">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a:lnSpc>
                          <a:spcPct val="107000"/>
                        </a:lnSpc>
                        <a:spcAft>
                          <a:spcPts val="0"/>
                        </a:spcAft>
                      </a:pPr>
                      <a:r>
                        <a:rPr lang="kk-KZ" sz="1500" b="1"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1 </a:t>
                      </a:r>
                      <a:r>
                        <a:rPr lang="kk-KZ" sz="1500" b="1"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сағат</a:t>
                      </a:r>
                      <a:endParaRPr lang="ru-RU" sz="1500" b="1"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5"/>
                  </a:ext>
                </a:extLst>
              </a:tr>
              <a:tr h="222939">
                <a:tc vMerge="1">
                  <a:txBody>
                    <a:bodyPr/>
                    <a:lstStyle/>
                    <a:p>
                      <a:endParaRPr lang="ru-RU"/>
                    </a:p>
                  </a:txBody>
                  <a:tcPr/>
                </a:tc>
                <a:tc>
                  <a:txBody>
                    <a:bodyPr/>
                    <a:lstStyle/>
                    <a:p>
                      <a:pPr algn="just">
                        <a:lnSpc>
                          <a:spcPct val="105000"/>
                        </a:lnSpc>
                      </a:pPr>
                      <a:r>
                        <a:rPr lang="kk-KZ" sz="1400" b="1" kern="1200" dirty="0">
                          <a:solidFill>
                            <a:srgbClr val="000000"/>
                          </a:solidFill>
                          <a:effectLst/>
                          <a:latin typeface="Calibri" panose="020F0502020204030204" pitchFamily="34" charset="0"/>
                          <a:ea typeface="Calibri" panose="020F0502020204030204" pitchFamily="34" charset="0"/>
                        </a:rPr>
                        <a:t> Мүсіндеу</a:t>
                      </a:r>
                      <a:endParaRPr lang="ru-RU" sz="1400" b="1"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0016"/>
                  </a:ext>
                </a:extLst>
              </a:tr>
              <a:tr h="222939">
                <a:tc vMerge="1">
                  <a:txBody>
                    <a:bodyPr/>
                    <a:lstStyle/>
                    <a:p>
                      <a:endParaRPr lang="ru-RU"/>
                    </a:p>
                  </a:txBody>
                  <a:tcPr/>
                </a:tc>
                <a:tc>
                  <a:txBody>
                    <a:bodyPr/>
                    <a:lstStyle/>
                    <a:p>
                      <a:pPr algn="just">
                        <a:lnSpc>
                          <a:spcPct val="105000"/>
                        </a:lnSpc>
                      </a:pPr>
                      <a:r>
                        <a:rPr lang="kk-KZ" sz="1400" b="1" kern="1200" dirty="0">
                          <a:solidFill>
                            <a:srgbClr val="000000"/>
                          </a:solidFill>
                          <a:effectLst/>
                          <a:latin typeface="Calibri" panose="020F0502020204030204" pitchFamily="34" charset="0"/>
                          <a:ea typeface="Calibri" panose="020F0502020204030204" pitchFamily="34" charset="0"/>
                        </a:rPr>
                        <a:t>Жапсыру</a:t>
                      </a:r>
                      <a:endParaRPr lang="ru-RU" sz="1400" b="1" dirty="0">
                        <a:effectLst/>
                        <a:latin typeface="Calibri" panose="020F0502020204030204" pitchFamily="34"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0017"/>
                  </a:ext>
                </a:extLst>
              </a:tr>
              <a:tr h="222939">
                <a:tc vMerge="1">
                  <a:txBody>
                    <a:bodyPr/>
                    <a:lstStyle/>
                    <a:p>
                      <a:endParaRPr lang="ru-RU"/>
                    </a:p>
                  </a:txBody>
                  <a:tcPr/>
                </a:tc>
                <a:tc>
                  <a:txBody>
                    <a:bodyPr/>
                    <a:lstStyle/>
                    <a:p>
                      <a:pPr>
                        <a:lnSpc>
                          <a:spcPct val="107000"/>
                        </a:lnSpc>
                        <a:spcAft>
                          <a:spcPts val="0"/>
                        </a:spcAft>
                      </a:pPr>
                      <a:r>
                        <a:rPr lang="kk-KZ" sz="1400" b="1" kern="1200" dirty="0">
                          <a:solidFill>
                            <a:srgbClr val="000000"/>
                          </a:solidFill>
                          <a:effectLst/>
                          <a:latin typeface="Times New Roman" panose="02020603050405020304" pitchFamily="18" charset="0"/>
                          <a:ea typeface="Calibri" panose="020F0502020204030204" pitchFamily="34" charset="0"/>
                        </a:rPr>
                        <a:t> Құрастыру </a:t>
                      </a:r>
                      <a:endParaRPr lang="ru-RU" sz="1400" b="1" dirty="0">
                        <a:effectLst/>
                        <a:latin typeface="Times New Roman" panose="02020603050405020304" pitchFamily="18" charset="0"/>
                        <a:ea typeface="Times New Roman" panose="02020603050405020304" pitchFamily="18" charset="0"/>
                      </a:endParaRPr>
                    </a:p>
                  </a:txBody>
                  <a:tcPr marL="9525" marR="9525" marT="9525" marB="9525">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ru-RU"/>
                    </a:p>
                  </a:txBody>
                  <a:tcPr/>
                </a:tc>
                <a:tc vMerge="1">
                  <a:txBody>
                    <a:bodyPr/>
                    <a:lstStyle/>
                    <a:p>
                      <a:endParaRPr lang="ru-RU"/>
                    </a:p>
                  </a:txBody>
                  <a:tcPr/>
                </a:tc>
                <a:extLst>
                  <a:ext uri="{0D108BD9-81ED-4DB2-BD59-A6C34878D82A}">
                    <a16:rowId xmlns:a16="http://schemas.microsoft.com/office/drawing/2014/main" xmlns="" val="10018"/>
                  </a:ext>
                </a:extLst>
              </a:tr>
              <a:tr h="222939">
                <a:tc vMerge="1">
                  <a:txBody>
                    <a:bodyPr/>
                    <a:lstStyle/>
                    <a:p>
                      <a:endParaRPr lang="ru-RU"/>
                    </a:p>
                  </a:txBody>
                  <a:tcPr/>
                </a:tc>
                <a:tc>
                  <a:txBody>
                    <a:bodyPr/>
                    <a:lstStyle/>
                    <a:p>
                      <a:pPr marL="64135" marR="109855" algn="just">
                        <a:lnSpc>
                          <a:spcPct val="105000"/>
                        </a:lnSpc>
                        <a:spcAft>
                          <a:spcPts val="0"/>
                        </a:spcAft>
                      </a:pPr>
                      <a:r>
                        <a:rPr lang="kk-KZ" sz="1500" kern="120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Шығармашылық, бейнелеу әрекеті</a:t>
                      </a:r>
                      <a:endParaRPr lang="ru-RU" sz="1500"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күн сайын</a:t>
                      </a: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0"/>
                        </a:spcAft>
                      </a:pPr>
                      <a:r>
                        <a:rPr lang="ru-RU" sz="1500" b="0" dirty="0">
                          <a:effectLst/>
                          <a:latin typeface="Arial" panose="020B0604020202020204" pitchFamily="34" charset="0"/>
                          <a:ea typeface="Times New Roman" panose="02020603050405020304" pitchFamily="18" charset="0"/>
                          <a:cs typeface="Arial" panose="020B0604020202020204" pitchFamily="34" charset="0"/>
                        </a:rPr>
                        <a:t> </a:t>
                      </a: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19"/>
                  </a:ext>
                </a:extLst>
              </a:tr>
              <a:tr h="222939">
                <a:tc rowSpan="2">
                  <a:txBody>
                    <a:bodyPr/>
                    <a:lstStyle/>
                    <a:p>
                      <a:pPr marL="12700" algn="ctr">
                        <a:lnSpc>
                          <a:spcPct val="115000"/>
                        </a:lnSpc>
                        <a:spcAft>
                          <a:spcPts val="100"/>
                        </a:spcAft>
                      </a:pPr>
                      <a:r>
                        <a:rPr lang="en-US" sz="1500">
                          <a:solidFill>
                            <a:srgbClr val="000000"/>
                          </a:solidFill>
                          <a:effectLst/>
                          <a:latin typeface="Arial" panose="020B0604020202020204" pitchFamily="34" charset="0"/>
                          <a:ea typeface="Times New Roman" panose="02020603050405020304" pitchFamily="18" charset="0"/>
                          <a:cs typeface="Arial" panose="020B0604020202020204" pitchFamily="34" charset="0"/>
                        </a:rPr>
                        <a:t>7</a:t>
                      </a:r>
                      <a:endParaRPr lang="ru-RU" sz="150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ru-RU" sz="1500" b="1" kern="1200">
                          <a:solidFill>
                            <a:srgbClr val="000000"/>
                          </a:solidFill>
                          <a:effectLst/>
                          <a:latin typeface="Arial" panose="020B0604020202020204" pitchFamily="34" charset="0"/>
                          <a:ea typeface="Calibri" panose="020F0502020204030204" pitchFamily="34" charset="0"/>
                          <a:cs typeface="Arial" panose="020B0604020202020204" pitchFamily="34" charset="0"/>
                        </a:rPr>
                        <a:t>Музыка</a:t>
                      </a:r>
                      <a:endParaRPr lang="ru-RU" sz="1500" b="1">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ru-RU" sz="1500" b="1" u="none" strike="noStrike">
                          <a:effectLst/>
                          <a:latin typeface="Arial" panose="020B0604020202020204" pitchFamily="34" charset="0"/>
                          <a:ea typeface="Times New Roman" panose="02020603050405020304" pitchFamily="18" charset="0"/>
                          <a:cs typeface="Arial" panose="020B0604020202020204" pitchFamily="34" charset="0"/>
                        </a:rPr>
                        <a:t> </a:t>
                      </a:r>
                      <a:endParaRPr lang="ru-RU" sz="1500" b="1">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1"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2 </a:t>
                      </a:r>
                      <a:r>
                        <a:rPr lang="kk-KZ" sz="1500" b="1"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сағат</a:t>
                      </a:r>
                      <a:endParaRPr lang="ru-RU" sz="1500" b="1"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0"/>
                  </a:ext>
                </a:extLst>
              </a:tr>
              <a:tr h="276302">
                <a:tc vMerge="1">
                  <a:txBody>
                    <a:bodyPr/>
                    <a:lstStyle/>
                    <a:p>
                      <a:endParaRPr lang="ru-RU"/>
                    </a:p>
                  </a:txBody>
                  <a:tcPr/>
                </a:tc>
                <a:tc>
                  <a:txBody>
                    <a:bodyPr/>
                    <a:lstStyle/>
                    <a:p>
                      <a:pPr marL="64135" marR="109855" algn="just">
                        <a:lnSpc>
                          <a:spcPct val="105000"/>
                        </a:lnSpc>
                        <a:spcAft>
                          <a:spcPts val="0"/>
                        </a:spcAft>
                      </a:pPr>
                      <a:r>
                        <a:rPr lang="kk-KZ" sz="1500" kern="120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****Шығармашылық, музыкалық, қимыл</a:t>
                      </a:r>
                      <a:r>
                        <a:rPr lang="kk-KZ" sz="1500" kern="1200" baseline="0" dirty="0" smtClean="0">
                          <a:solidFill>
                            <a:srgbClr val="000000"/>
                          </a:solidFill>
                          <a:effectLst/>
                          <a:latin typeface="Arial" panose="020B0604020202020204" pitchFamily="34" charset="0"/>
                          <a:ea typeface="Calibri" panose="020F0502020204030204" pitchFamily="34" charset="0"/>
                          <a:cs typeface="Arial" panose="020B0604020202020204" pitchFamily="34" charset="0"/>
                        </a:rPr>
                        <a:t> әрекеті</a:t>
                      </a:r>
                      <a:endParaRPr lang="ru-RU" sz="1500"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smtClean="0">
                          <a:solidFill>
                            <a:srgbClr val="000000"/>
                          </a:solidFill>
                          <a:effectLst/>
                          <a:latin typeface="Arial" panose="020B0604020202020204" pitchFamily="34" charset="0"/>
                          <a:ea typeface="Times New Roman" panose="02020603050405020304" pitchFamily="18" charset="0"/>
                          <a:cs typeface="Arial" panose="020B0604020202020204" pitchFamily="34" charset="0"/>
                        </a:rPr>
                        <a:t>күн сайын</a:t>
                      </a: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5000"/>
                        </a:lnSpc>
                        <a:spcAft>
                          <a:spcPts val="0"/>
                        </a:spcAft>
                      </a:pPr>
                      <a:r>
                        <a:rPr lang="kk-KZ" sz="1500" b="0" kern="120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 </a:t>
                      </a:r>
                      <a:endParaRPr lang="ru-RU" sz="1500" b="0"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xmlns="" val="10021"/>
                  </a:ext>
                </a:extLst>
              </a:tr>
              <a:tr h="239011">
                <a:tc>
                  <a:txBody>
                    <a:bodyPr/>
                    <a:lstStyle/>
                    <a:p>
                      <a:pPr marL="12700" algn="ctr">
                        <a:lnSpc>
                          <a:spcPct val="115000"/>
                        </a:lnSpc>
                        <a:spcAft>
                          <a:spcPts val="100"/>
                        </a:spcAft>
                      </a:pPr>
                      <a:r>
                        <a:rPr lang="kk-KZ" sz="1500">
                          <a:solidFill>
                            <a:srgbClr val="000000"/>
                          </a:solidFill>
                          <a:effectLst/>
                          <a:latin typeface="Arial" panose="020B0604020202020204" pitchFamily="34" charset="0"/>
                          <a:ea typeface="Times New Roman" panose="02020603050405020304" pitchFamily="18" charset="0"/>
                          <a:cs typeface="Arial" panose="020B0604020202020204" pitchFamily="34" charset="0"/>
                        </a:rPr>
                        <a:t>8</a:t>
                      </a:r>
                      <a:endParaRPr lang="ru-RU" sz="150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64135" marR="109855" algn="just">
                        <a:lnSpc>
                          <a:spcPct val="105000"/>
                        </a:lnSpc>
                        <a:spcAft>
                          <a:spcPts val="0"/>
                        </a:spcAft>
                      </a:pPr>
                      <a:r>
                        <a:rPr lang="ru-RU" sz="1500" kern="1200" dirty="0">
                          <a:solidFill>
                            <a:srgbClr val="000000"/>
                          </a:solidFill>
                          <a:effectLst/>
                          <a:latin typeface="Arial" panose="020B0604020202020204" pitchFamily="34" charset="0"/>
                          <a:ea typeface="Calibri" panose="020F0502020204030204" pitchFamily="34" charset="0"/>
                          <a:cs typeface="Arial" panose="020B0604020202020204" pitchFamily="34" charset="0"/>
                        </a:rPr>
                        <a:t> </a:t>
                      </a:r>
                      <a:endParaRPr lang="ru-RU" sz="1500" dirty="0">
                        <a:effectLst/>
                        <a:latin typeface="Arial" panose="020B0604020202020204" pitchFamily="34" charset="0"/>
                        <a:ea typeface="Times New Roman" panose="02020603050405020304" pitchFamily="18" charset="0"/>
                        <a:cs typeface="Arial" panose="020B0604020202020204" pitchFamily="34" charset="0"/>
                      </a:endParaRPr>
                    </a:p>
                  </a:txBody>
                  <a:tcPr marL="6250" marR="6250" marT="6250" marB="625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05000"/>
                        </a:lnSpc>
                        <a:spcAft>
                          <a:spcPts val="0"/>
                        </a:spcAft>
                      </a:pPr>
                      <a:r>
                        <a:rPr lang="kk-KZ" sz="1500" strike="sngStrike" kern="1200">
                          <a:solidFill>
                            <a:srgbClr val="000000"/>
                          </a:solidFill>
                          <a:effectLst/>
                          <a:latin typeface="Arial" panose="020B0604020202020204" pitchFamily="34" charset="0"/>
                          <a:ea typeface="Times New Roman" panose="02020603050405020304" pitchFamily="18" charset="0"/>
                          <a:cs typeface="Arial" panose="020B0604020202020204" pitchFamily="34" charset="0"/>
                        </a:rPr>
                        <a:t>-</a:t>
                      </a:r>
                      <a:endParaRPr lang="ru-RU" sz="150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tc>
                  <a:txBody>
                    <a:bodyPr/>
                    <a:lstStyle/>
                    <a:p>
                      <a:pPr algn="ctr">
                        <a:lnSpc>
                          <a:spcPct val="105000"/>
                        </a:lnSpc>
                        <a:spcAft>
                          <a:spcPts val="0"/>
                        </a:spcAft>
                      </a:pPr>
                      <a:r>
                        <a:rPr lang="kk-KZ" sz="1500" b="1" kern="1200" dirty="0">
                          <a:solidFill>
                            <a:srgbClr val="000000"/>
                          </a:solidFill>
                          <a:effectLst/>
                          <a:highlight>
                            <a:srgbClr val="FFFF00"/>
                          </a:highlight>
                          <a:latin typeface="Arial" panose="020B0604020202020204" pitchFamily="34" charset="0"/>
                          <a:ea typeface="Times New Roman" panose="02020603050405020304" pitchFamily="18" charset="0"/>
                          <a:cs typeface="Arial" panose="020B0604020202020204" pitchFamily="34" charset="0"/>
                        </a:rPr>
                        <a:t>18</a:t>
                      </a:r>
                      <a:endParaRPr lang="ru-RU" sz="1500" b="1" dirty="0">
                        <a:effectLst/>
                        <a:latin typeface="Arial" panose="020B0604020202020204" pitchFamily="34" charset="0"/>
                        <a:ea typeface="Times New Roman" panose="02020603050405020304" pitchFamily="18" charset="0"/>
                        <a:cs typeface="Arial" panose="020B0604020202020204" pitchFamily="34" charset="0"/>
                      </a:endParaRPr>
                    </a:p>
                  </a:txBody>
                  <a:tcPr marL="45001" marR="4500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xmlns="" val="10022"/>
                  </a:ext>
                </a:extLst>
              </a:tr>
            </a:tbl>
          </a:graphicData>
        </a:graphic>
      </p:graphicFrame>
    </p:spTree>
    <p:extLst>
      <p:ext uri="{BB962C8B-B14F-4D97-AF65-F5344CB8AC3E}">
        <p14:creationId xmlns:p14="http://schemas.microsoft.com/office/powerpoint/2010/main" val="38809592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Прямоугольник 8"/>
          <p:cNvSpPr/>
          <p:nvPr/>
        </p:nvSpPr>
        <p:spPr>
          <a:xfrm>
            <a:off x="123825" y="190500"/>
            <a:ext cx="11937041" cy="6186309"/>
          </a:xfrm>
          <a:prstGeom prst="rect">
            <a:avLst/>
          </a:prstGeom>
          <a:noFill/>
        </p:spPr>
        <p:txBody>
          <a:bodyPr wrap="square">
            <a:spAutoFit/>
          </a:bodyPr>
          <a:lstStyle/>
          <a:p>
            <a:pPr lvl="0" indent="450215" algn="just">
              <a:defRPr/>
            </a:pPr>
            <a:r>
              <a:rPr lang="kk-KZ" b="1" dirty="0">
                <a:solidFill>
                  <a:prstClr val="black"/>
                </a:solidFill>
                <a:latin typeface="Times New Roman" panose="02020603050405020304" pitchFamily="18" charset="0"/>
                <a:ea typeface="Times New Roman" panose="02020603050405020304" pitchFamily="18" charset="0"/>
              </a:rPr>
              <a:t>Ескерту: </a:t>
            </a:r>
          </a:p>
          <a:p>
            <a:pPr lvl="0" algn="just">
              <a:defRPr/>
            </a:pPr>
            <a:r>
              <a:rPr lang="kk-KZ" dirty="0" smtClean="0">
                <a:solidFill>
                  <a:prstClr val="black"/>
                </a:solidFill>
                <a:latin typeface="Times New Roman" panose="02020603050405020304" pitchFamily="18" charset="0"/>
                <a:ea typeface="Times New Roman" panose="02020603050405020304" pitchFamily="18" charset="0"/>
              </a:rPr>
              <a:t>	*Ұйымдастырылған </a:t>
            </a:r>
            <a:r>
              <a:rPr lang="kk-KZ" dirty="0">
                <a:solidFill>
                  <a:prstClr val="black"/>
                </a:solidFill>
                <a:latin typeface="Times New Roman" panose="02020603050405020304" pitchFamily="18" charset="0"/>
                <a:ea typeface="Times New Roman" panose="02020603050405020304" pitchFamily="18" charset="0"/>
              </a:rPr>
              <a:t>іс-әрекет - Қазақстан Республикасы Білім және ғылым министрінің міндетін атқарушының 2016 жылғы 12 тамыздағы № 499 бұйрығымен бекітілген «Мектепке дейінгі тәрбие мен оқытудың Үлгілік оқу бағдарламаларын бекіту туралы» (Нормативтік құқықтық актілерді мемлекеттік тіркеу тізілімінде № 14235 болып тіркелген) Мектепке дейінгі тәрбие мен оқытудың үлгілік оқу бағдарламасының мазмұнын, соның ішінде мектепке дейінгі ұйымның жұмыс бағытын ескере отырып, балаларды қазақ халқының ұлттық құндылықтарына, отбасылық құндылықтарға, патриоттық сезімге, Отанға деген сүйіспеншілікке, мәдени-әлеуметттік нормаларға баулу, қауіпсіз мінез-құлық қағидаларын қалыптастыру бойынша міндеттерді іске асыру үшін күні бойы педагогтің ойын түріндегі түрлі балалар әрекеті (ойын, қимыл, танымдық, шығармашылық, зерттеу, еңбек, дербес) арқылы ұйымдастыратын кіріктірілген сабағы</a:t>
            </a:r>
            <a:r>
              <a:rPr lang="kk-KZ" dirty="0" smtClean="0">
                <a:solidFill>
                  <a:prstClr val="black"/>
                </a:solidFill>
                <a:latin typeface="Times New Roman" panose="02020603050405020304" pitchFamily="18" charset="0"/>
                <a:ea typeface="Times New Roman" panose="02020603050405020304" pitchFamily="18" charset="0"/>
              </a:rPr>
              <a:t>.</a:t>
            </a:r>
          </a:p>
          <a:p>
            <a:pPr marL="285750" lvl="0" indent="-285750" algn="just">
              <a:buFont typeface="Arial" panose="020B0604020202020204" pitchFamily="34" charset="0"/>
              <a:buChar char="•"/>
              <a:defRPr/>
            </a:pPr>
            <a:endParaRPr lang="kk-KZ" dirty="0">
              <a:solidFill>
                <a:prstClr val="black"/>
              </a:solidFill>
              <a:latin typeface="Times New Roman" panose="02020603050405020304" pitchFamily="18" charset="0"/>
              <a:ea typeface="Times New Roman" panose="02020603050405020304" pitchFamily="18" charset="0"/>
            </a:endParaRPr>
          </a:p>
          <a:p>
            <a:pPr lvl="0" indent="450215" algn="just">
              <a:defRPr/>
            </a:pPr>
            <a:r>
              <a:rPr lang="kk-KZ" dirty="0">
                <a:solidFill>
                  <a:prstClr val="black"/>
                </a:solidFill>
                <a:latin typeface="Times New Roman" panose="02020603050405020304" pitchFamily="18" charset="0"/>
                <a:ea typeface="Times New Roman" panose="02020603050405020304" pitchFamily="18" charset="0"/>
              </a:rPr>
              <a:t>**Мектеп жасына дейінгі балалардың жас ерекшеліктерін ескере отырып, күні бойы балалардың қимыл белсенділігіне уақыт бөлінеді. </a:t>
            </a:r>
            <a:endParaRPr lang="kk-KZ" dirty="0" smtClean="0">
              <a:solidFill>
                <a:prstClr val="black"/>
              </a:solidFill>
              <a:latin typeface="Times New Roman" panose="02020603050405020304" pitchFamily="18" charset="0"/>
              <a:ea typeface="Times New Roman" panose="02020603050405020304" pitchFamily="18" charset="0"/>
            </a:endParaRPr>
          </a:p>
          <a:p>
            <a:pPr lvl="0" indent="450215" algn="just">
              <a:defRPr/>
            </a:pPr>
            <a:endParaRPr lang="kk-KZ" dirty="0">
              <a:solidFill>
                <a:prstClr val="black"/>
              </a:solidFill>
              <a:latin typeface="Times New Roman" panose="02020603050405020304" pitchFamily="18" charset="0"/>
              <a:ea typeface="Times New Roman" panose="02020603050405020304" pitchFamily="18" charset="0"/>
            </a:endParaRPr>
          </a:p>
          <a:p>
            <a:pPr lvl="0" indent="450215" algn="just">
              <a:defRPr/>
            </a:pPr>
            <a:r>
              <a:rPr lang="kk-KZ" dirty="0">
                <a:solidFill>
                  <a:prstClr val="black"/>
                </a:solidFill>
                <a:latin typeface="Times New Roman" panose="02020603050405020304" pitchFamily="18" charset="0"/>
                <a:ea typeface="Times New Roman" panose="02020603050405020304" pitchFamily="18" charset="0"/>
              </a:rPr>
              <a:t>***Оқыту басқа тілде жүргізілетін топтарда мемлекеттік тілді меңгерту мақсатында күні бойы режимдік сәттерде Үлгілік оқу бағдарламасында айқындалған сөздік минимумды үйрету, түрлі балалар  әрекетінде тәрбиеленушілердің ауызекі байланыстырып сөйлеуін дамыту, сондай-ақ қазақ халқының мәдениетімен, салттары мен дәстүрлерімен таныстыру, белсенді сөздікті байыту, сөздік нормаларды, мәдениетті қарым-қатынасты игерту ұсынылады. </a:t>
            </a:r>
            <a:endParaRPr lang="kk-KZ" dirty="0" smtClean="0">
              <a:solidFill>
                <a:prstClr val="black"/>
              </a:solidFill>
              <a:latin typeface="Times New Roman" panose="02020603050405020304" pitchFamily="18" charset="0"/>
              <a:ea typeface="Times New Roman" panose="02020603050405020304" pitchFamily="18" charset="0"/>
            </a:endParaRPr>
          </a:p>
          <a:p>
            <a:pPr lvl="0" indent="450215" algn="just">
              <a:defRPr/>
            </a:pPr>
            <a:endParaRPr lang="kk-KZ" dirty="0">
              <a:solidFill>
                <a:prstClr val="black"/>
              </a:solidFill>
              <a:latin typeface="Times New Roman" panose="02020603050405020304" pitchFamily="18" charset="0"/>
              <a:ea typeface="Times New Roman" panose="02020603050405020304" pitchFamily="18" charset="0"/>
            </a:endParaRPr>
          </a:p>
          <a:p>
            <a:pPr lvl="0" indent="450215" algn="just">
              <a:defRPr/>
            </a:pPr>
            <a:r>
              <a:rPr lang="kk-KZ" dirty="0">
                <a:solidFill>
                  <a:prstClr val="black"/>
                </a:solidFill>
                <a:latin typeface="Times New Roman" panose="02020603050405020304" pitchFamily="18" charset="0"/>
                <a:ea typeface="Times New Roman" panose="02020603050405020304" pitchFamily="18" charset="0"/>
              </a:rPr>
              <a:t>**** Балалардың жас ерекшеліктерін ескере отырып, күні бойы музыканы тыңдау, ән айту, әндерді жаттату, импровизация, ырғақты-музыкалық қимылдар, балалар музыка аспаптарында ойнау және басқа да музыкалық әрекеттерге уақыт бөлінеді. </a:t>
            </a:r>
          </a:p>
        </p:txBody>
      </p:sp>
    </p:spTree>
    <p:extLst>
      <p:ext uri="{BB962C8B-B14F-4D97-AF65-F5344CB8AC3E}">
        <p14:creationId xmlns:p14="http://schemas.microsoft.com/office/powerpoint/2010/main" val="13843415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xmlns="" id="{CC550B98-5ACD-B17B-937F-6DC8D9FE03B8}"/>
              </a:ext>
            </a:extLst>
          </p:cNvPr>
          <p:cNvSpPr>
            <a:spLocks noGrp="1"/>
          </p:cNvSpPr>
          <p:nvPr>
            <p:ph type="title"/>
          </p:nvPr>
        </p:nvSpPr>
        <p:spPr>
          <a:xfrm>
            <a:off x="144518" y="18256"/>
            <a:ext cx="11902964" cy="524669"/>
          </a:xfrm>
        </p:spPr>
        <p:txBody>
          <a:bodyPr>
            <a:normAutofit/>
          </a:bodyPr>
          <a:lstStyle/>
          <a:p>
            <a:pPr algn="just"/>
            <a:r>
              <a:rPr lang="ru-RU" sz="2400" dirty="0" smtClean="0">
                <a:latin typeface="Arial" panose="020B0604020202020204" pitchFamily="34" charset="0"/>
                <a:cs typeface="Arial" panose="020B0604020202020204" pitchFamily="34" charset="0"/>
              </a:rPr>
              <a:t>ЖЫЛ БОЙЫ БАЛАЛАРҒА АРНАЛҒАН КЕЛЕСІ БАЙҚАУЛАР ӨТКІЗІЛЕДІ:  </a:t>
            </a:r>
            <a:endParaRPr lang="x-none" sz="3200" dirty="0"/>
          </a:p>
        </p:txBody>
      </p:sp>
      <p:sp>
        <p:nvSpPr>
          <p:cNvPr id="3" name="Объект 2">
            <a:extLst>
              <a:ext uri="{FF2B5EF4-FFF2-40B4-BE49-F238E27FC236}">
                <a16:creationId xmlns:a16="http://schemas.microsoft.com/office/drawing/2014/main" xmlns="" id="{B0188CE0-8CA6-C591-C653-9DFE7368F0AD}"/>
              </a:ext>
            </a:extLst>
          </p:cNvPr>
          <p:cNvSpPr>
            <a:spLocks noGrp="1"/>
          </p:cNvSpPr>
          <p:nvPr>
            <p:ph idx="1"/>
          </p:nvPr>
        </p:nvSpPr>
        <p:spPr>
          <a:xfrm>
            <a:off x="144518" y="818492"/>
            <a:ext cx="11648090" cy="5830751"/>
          </a:xfrm>
        </p:spPr>
        <p:txBody>
          <a:bodyPr>
            <a:noAutofit/>
          </a:bodyPr>
          <a:lstStyle/>
          <a:p>
            <a:pPr marL="0" indent="0" algn="just">
              <a:buNone/>
            </a:pPr>
            <a:r>
              <a:rPr lang="ru-RU" sz="2000" b="1" dirty="0">
                <a:latin typeface="Arial" panose="020B0604020202020204" pitchFamily="34" charset="0"/>
                <a:cs typeface="Arial" panose="020B0604020202020204" pitchFamily="34" charset="0"/>
              </a:rPr>
              <a:t>1</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Шымырлық</a:t>
            </a:r>
            <a:r>
              <a:rPr lang="ru-RU" sz="2000" dirty="0">
                <a:latin typeface="Arial" panose="020B0604020202020204" pitchFamily="34" charset="0"/>
                <a:cs typeface="Arial" panose="020B0604020202020204" pitchFamily="34" charset="0"/>
              </a:rPr>
              <a:t> пен </a:t>
            </a:r>
            <a:r>
              <a:rPr lang="ru-RU" sz="2000" dirty="0" err="1">
                <a:latin typeface="Arial" panose="020B0604020202020204" pitchFamily="34" charset="0"/>
                <a:cs typeface="Arial" panose="020B0604020202020204" pitchFamily="34" charset="0"/>
              </a:rPr>
              <a:t>шеберлік</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күні</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Наурыз</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мерекесіне</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орай</a:t>
            </a:r>
            <a:r>
              <a:rPr lang="ru-RU" sz="2000" dirty="0">
                <a:latin typeface="Arial" panose="020B0604020202020204" pitchFamily="34" charset="0"/>
                <a:cs typeface="Arial" panose="020B0604020202020204" pitchFamily="34" charset="0"/>
              </a:rPr>
              <a:t> балалардың </a:t>
            </a:r>
            <a:r>
              <a:rPr lang="ru-RU" sz="2000" dirty="0" err="1">
                <a:latin typeface="Arial" panose="020B0604020202020204" pitchFamily="34" charset="0"/>
                <a:cs typeface="Arial" panose="020B0604020202020204" pitchFamily="34" charset="0"/>
              </a:rPr>
              <a:t>түрлі</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әрекет</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түріне</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негізделген</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шығармашылық</a:t>
            </a:r>
            <a:r>
              <a:rPr lang="ru-RU" sz="2000" dirty="0">
                <a:latin typeface="Arial" panose="020B0604020202020204" pitchFamily="34" charset="0"/>
                <a:cs typeface="Arial" panose="020B0604020202020204" pitchFamily="34" charset="0"/>
              </a:rPr>
              <a:t> </a:t>
            </a:r>
            <a:r>
              <a:rPr lang="ru-RU" sz="2000" dirty="0" err="1" smtClean="0">
                <a:latin typeface="Arial" panose="020B0604020202020204" pitchFamily="34" charset="0"/>
                <a:cs typeface="Arial" panose="020B0604020202020204" pitchFamily="34" charset="0"/>
              </a:rPr>
              <a:t>байқау</a:t>
            </a:r>
            <a:r>
              <a:rPr lang="ru-RU" sz="2000" dirty="0" smtClean="0">
                <a:latin typeface="Arial" panose="020B0604020202020204" pitchFamily="34" charset="0"/>
                <a:cs typeface="Arial" panose="020B0604020202020204" pitchFamily="34" charset="0"/>
              </a:rPr>
              <a:t>. </a:t>
            </a:r>
            <a:endParaRPr lang="ru-RU" sz="2000" dirty="0">
              <a:latin typeface="Arial" panose="020B0604020202020204" pitchFamily="34" charset="0"/>
              <a:cs typeface="Arial" panose="020B0604020202020204" pitchFamily="34" charset="0"/>
            </a:endParaRPr>
          </a:p>
          <a:p>
            <a:pPr marL="457200" indent="-457200" algn="just">
              <a:buAutoNum type="arabicPeriod" startAt="2"/>
            </a:pPr>
            <a:r>
              <a:rPr lang="ru-RU" sz="2000" dirty="0" smtClean="0">
                <a:latin typeface="Arial" panose="020B0604020202020204" pitchFamily="34" charset="0"/>
                <a:cs typeface="Arial" panose="020B0604020202020204" pitchFamily="34" charset="0"/>
              </a:rPr>
              <a:t>«</a:t>
            </a:r>
            <a:r>
              <a:rPr lang="ru-RU" sz="2000" dirty="0" err="1">
                <a:latin typeface="Arial" panose="020B0604020202020204" pitchFamily="34" charset="0"/>
                <a:cs typeface="Arial" panose="020B0604020202020204" pitchFamily="34" charset="0"/>
              </a:rPr>
              <a:t>Әжем</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анам</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және</a:t>
            </a:r>
            <a:r>
              <a:rPr lang="ru-RU" sz="2000" dirty="0">
                <a:latin typeface="Arial" panose="020B0604020202020204" pitchFamily="34" charset="0"/>
                <a:cs typeface="Arial" panose="020B0604020202020204" pitchFamily="34" charset="0"/>
              </a:rPr>
              <a:t> мен» </a:t>
            </a:r>
            <a:r>
              <a:rPr lang="ru-RU" sz="2000" dirty="0" err="1">
                <a:latin typeface="Arial" panose="020B0604020202020204" pitchFamily="34" charset="0"/>
                <a:cs typeface="Arial" panose="020B0604020202020204" pitchFamily="34" charset="0"/>
              </a:rPr>
              <a:t>аналар</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мерекесіне</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арналған</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отбасылық</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және</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ұлттық</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құндылықтарды</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дәріптеу</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байқауы</a:t>
            </a:r>
            <a:r>
              <a:rPr lang="ru-RU" sz="2000" dirty="0">
                <a:latin typeface="Arial" panose="020B0604020202020204" pitchFamily="34" charset="0"/>
                <a:cs typeface="Arial" panose="020B0604020202020204" pitchFamily="34" charset="0"/>
              </a:rPr>
              <a:t>. </a:t>
            </a:r>
            <a:endParaRPr lang="ru-RU" sz="2000" dirty="0" smtClean="0">
              <a:latin typeface="Arial" panose="020B0604020202020204" pitchFamily="34" charset="0"/>
              <a:cs typeface="Arial" panose="020B0604020202020204" pitchFamily="34" charset="0"/>
            </a:endParaRPr>
          </a:p>
          <a:p>
            <a:pPr marL="0" indent="0" algn="just">
              <a:buNone/>
            </a:pPr>
            <a:r>
              <a:rPr lang="ru-RU" sz="2000" b="1" dirty="0" smtClean="0">
                <a:latin typeface="Arial" panose="020B0604020202020204" pitchFamily="34" charset="0"/>
                <a:cs typeface="Arial" panose="020B0604020202020204" pitchFamily="34" charset="0"/>
              </a:rPr>
              <a:t>3</a:t>
            </a:r>
            <a:r>
              <a:rPr lang="ru-RU" sz="2000" dirty="0">
                <a:latin typeface="Arial" panose="020B0604020202020204" pitchFamily="34" charset="0"/>
                <a:cs typeface="Arial" panose="020B0604020202020204" pitchFamily="34" charset="0"/>
              </a:rPr>
              <a:t>. «Мен </a:t>
            </a:r>
            <a:r>
              <a:rPr lang="ru-RU" sz="2000" dirty="0" err="1">
                <a:latin typeface="Arial" panose="020B0604020202020204" pitchFamily="34" charset="0"/>
                <a:cs typeface="Arial" panose="020B0604020202020204" pitchFamily="34" charset="0"/>
              </a:rPr>
              <a:t>зерттеушімін</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республикалық</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мектеп</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жасына</a:t>
            </a:r>
            <a:r>
              <a:rPr lang="ru-RU" sz="2000" dirty="0">
                <a:latin typeface="Arial" panose="020B0604020202020204" pitchFamily="34" charset="0"/>
                <a:cs typeface="Arial" panose="020B0604020202020204" pitchFamily="34" charset="0"/>
              </a:rPr>
              <a:t> дейінгі </a:t>
            </a:r>
            <a:r>
              <a:rPr lang="ru-RU" sz="2000" dirty="0" err="1">
                <a:latin typeface="Arial" panose="020B0604020202020204" pitchFamily="34" charset="0"/>
                <a:cs typeface="Arial" panose="020B0604020202020204" pitchFamily="34" charset="0"/>
              </a:rPr>
              <a:t>балалар</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байқауы</a:t>
            </a:r>
            <a:r>
              <a:rPr lang="ru-RU" sz="2000" dirty="0">
                <a:latin typeface="Arial" panose="020B0604020202020204" pitchFamily="34" charset="0"/>
                <a:cs typeface="Arial" panose="020B0604020202020204" pitchFamily="34" charset="0"/>
              </a:rPr>
              <a:t>. </a:t>
            </a:r>
            <a:r>
              <a:rPr lang="ru-RU" sz="2000" b="1" dirty="0" smtClean="0">
                <a:latin typeface="Arial" panose="020B0604020202020204" pitchFamily="34" charset="0"/>
                <a:cs typeface="Arial" panose="020B0604020202020204" pitchFamily="34" charset="0"/>
              </a:rPr>
              <a:t>4</a:t>
            </a:r>
            <a:r>
              <a:rPr lang="ru-RU" sz="2000" dirty="0">
                <a:latin typeface="Arial" panose="020B0604020202020204" pitchFamily="34" charset="0"/>
                <a:cs typeface="Arial" panose="020B0604020202020204" pitchFamily="34" charset="0"/>
              </a:rPr>
              <a:t>. . «</a:t>
            </a:r>
            <a:r>
              <a:rPr lang="ru-RU" sz="2000" dirty="0" err="1">
                <a:latin typeface="Arial" panose="020B0604020202020204" pitchFamily="34" charset="0"/>
                <a:cs typeface="Arial" panose="020B0604020202020204" pitchFamily="34" charset="0"/>
              </a:rPr>
              <a:t>Өнерлі</a:t>
            </a:r>
            <a:r>
              <a:rPr lang="ru-RU" sz="2000" dirty="0">
                <a:latin typeface="Arial" panose="020B0604020202020204" pitchFamily="34" charset="0"/>
                <a:cs typeface="Arial" panose="020B0604020202020204" pitchFamily="34" charset="0"/>
              </a:rPr>
              <a:t> бала» </a:t>
            </a:r>
            <a:r>
              <a:rPr lang="ru-RU" sz="2000" dirty="0" err="1">
                <a:latin typeface="Arial" panose="020B0604020202020204" pitchFamily="34" charset="0"/>
                <a:cs typeface="Arial" panose="020B0604020202020204" pitchFamily="34" charset="0"/>
              </a:rPr>
              <a:t>республикалық</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балалар</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шығармашылығы</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байқауы</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би</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ән</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айту</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мәнерлеп</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оқу</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және</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басқа</a:t>
            </a:r>
            <a:r>
              <a:rPr lang="ru-RU" sz="2000" dirty="0">
                <a:latin typeface="Arial" panose="020B0604020202020204" pitchFamily="34" charset="0"/>
                <a:cs typeface="Arial" panose="020B0604020202020204" pitchFamily="34" charset="0"/>
              </a:rPr>
              <a:t>). </a:t>
            </a:r>
            <a:endParaRPr lang="ru-RU" sz="2000" dirty="0" smtClean="0">
              <a:latin typeface="Arial" panose="020B0604020202020204" pitchFamily="34" charset="0"/>
              <a:cs typeface="Arial" panose="020B0604020202020204" pitchFamily="34" charset="0"/>
            </a:endParaRPr>
          </a:p>
          <a:p>
            <a:pPr marL="0" indent="0" algn="just">
              <a:buNone/>
            </a:pPr>
            <a:r>
              <a:rPr lang="ru-RU" sz="2000" b="1" dirty="0" smtClean="0">
                <a:latin typeface="Arial" panose="020B0604020202020204" pitchFamily="34" charset="0"/>
                <a:cs typeface="Arial" panose="020B0604020202020204" pitchFamily="34" charset="0"/>
              </a:rPr>
              <a:t>5</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Ана</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тілім</a:t>
            </a:r>
            <a:r>
              <a:rPr lang="ru-RU" sz="2000" dirty="0">
                <a:latin typeface="Arial" panose="020B0604020202020204" pitchFamily="34" charset="0"/>
                <a:cs typeface="Arial" panose="020B0604020202020204" pitchFamily="34" charset="0"/>
              </a:rPr>
              <a:t> - </a:t>
            </a:r>
            <a:r>
              <a:rPr lang="ru-RU" sz="2000" dirty="0" err="1">
                <a:latin typeface="Arial" panose="020B0604020202020204" pitchFamily="34" charset="0"/>
                <a:cs typeface="Arial" panose="020B0604020202020204" pitchFamily="34" charset="0"/>
              </a:rPr>
              <a:t>айбыным</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Қазақстан</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халқының</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Тілдері</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күніне</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орай</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шығармашылық</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байқау</a:t>
            </a:r>
            <a:r>
              <a:rPr lang="ru-RU" sz="2000" dirty="0" smtClean="0">
                <a:latin typeface="Arial" panose="020B0604020202020204" pitchFamily="34" charset="0"/>
                <a:cs typeface="Arial" panose="020B0604020202020204" pitchFamily="34" charset="0"/>
              </a:rPr>
              <a:t>. </a:t>
            </a:r>
          </a:p>
          <a:p>
            <a:pPr marL="0" indent="0" algn="just">
              <a:buNone/>
            </a:pPr>
            <a:r>
              <a:rPr lang="ru-RU" sz="2000" b="1" dirty="0" smtClean="0">
                <a:latin typeface="Arial" panose="020B0604020202020204" pitchFamily="34" charset="0"/>
                <a:cs typeface="Arial" panose="020B0604020202020204" pitchFamily="34" charset="0"/>
              </a:rPr>
              <a:t>6</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Ән</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шырқайық</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бәріміз</a:t>
            </a:r>
            <a:r>
              <a:rPr lang="ru-RU" sz="2000" dirty="0">
                <a:latin typeface="Arial" panose="020B0604020202020204" pitchFamily="34" charset="0"/>
                <a:cs typeface="Arial" panose="020B0604020202020204" pitchFamily="34" charset="0"/>
              </a:rPr>
              <a:t>» Республика </a:t>
            </a:r>
            <a:r>
              <a:rPr lang="ru-RU" sz="2000" dirty="0" err="1">
                <a:latin typeface="Arial" panose="020B0604020202020204" pitchFamily="34" charset="0"/>
                <a:cs typeface="Arial" panose="020B0604020202020204" pitchFamily="34" charset="0"/>
              </a:rPr>
              <a:t>күніне</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арналған</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патриоттық</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әндер</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байқауы</a:t>
            </a:r>
            <a:r>
              <a:rPr lang="ru-RU" sz="2000" dirty="0">
                <a:latin typeface="Arial" panose="020B0604020202020204" pitchFamily="34" charset="0"/>
                <a:cs typeface="Arial" panose="020B0604020202020204" pitchFamily="34" charset="0"/>
              </a:rPr>
              <a:t>. </a:t>
            </a:r>
          </a:p>
          <a:p>
            <a:pPr marL="0" indent="0" algn="just">
              <a:buNone/>
            </a:pPr>
            <a:r>
              <a:rPr lang="ru-RU" sz="2000" b="1" dirty="0">
                <a:latin typeface="Arial" panose="020B0604020202020204" pitchFamily="34" charset="0"/>
                <a:cs typeface="Arial" panose="020B0604020202020204" pitchFamily="34" charset="0"/>
              </a:rPr>
              <a:t>7. </a:t>
            </a:r>
            <a:r>
              <a:rPr lang="ru-RU" sz="2000" dirty="0" err="1">
                <a:latin typeface="Arial" panose="020B0604020202020204" pitchFamily="34" charset="0"/>
                <a:cs typeface="Arial" panose="020B0604020202020204" pitchFamily="34" charset="0"/>
              </a:rPr>
              <a:t>Қызыққа</a:t>
            </a:r>
            <a:r>
              <a:rPr lang="ru-RU" sz="2000" dirty="0">
                <a:latin typeface="Arial" panose="020B0604020202020204" pitchFamily="34" charset="0"/>
                <a:cs typeface="Arial" panose="020B0604020202020204" pitchFamily="34" charset="0"/>
              </a:rPr>
              <a:t> толы </a:t>
            </a:r>
            <a:r>
              <a:rPr lang="ru-RU" sz="2000" dirty="0" err="1">
                <a:latin typeface="Arial" panose="020B0604020202020204" pitchFamily="34" charset="0"/>
                <a:cs typeface="Arial" panose="020B0604020202020204" pitchFamily="34" charset="0"/>
              </a:rPr>
              <a:t>сәттер</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жазғы</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сауықтыру</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кезеңін</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ұйымдастыру</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кезіндегі</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бейнебаян</a:t>
            </a:r>
            <a:r>
              <a:rPr lang="ru-RU" sz="2000" dirty="0">
                <a:latin typeface="Arial" panose="020B0604020202020204" pitchFamily="34" charset="0"/>
                <a:cs typeface="Arial" panose="020B0604020202020204" pitchFamily="34" charset="0"/>
              </a:rPr>
              <a:t>, фото-</a:t>
            </a:r>
            <a:r>
              <a:rPr lang="ru-RU" sz="2000" dirty="0" err="1">
                <a:latin typeface="Arial" panose="020B0604020202020204" pitchFamily="34" charset="0"/>
                <a:cs typeface="Arial" panose="020B0604020202020204" pitchFamily="34" charset="0"/>
              </a:rPr>
              <a:t>сюжеттер</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байқауы</a:t>
            </a:r>
            <a:r>
              <a:rPr lang="ru-RU" sz="2000" dirty="0" smtClean="0">
                <a:latin typeface="Arial" panose="020B0604020202020204" pitchFamily="34" charset="0"/>
                <a:cs typeface="Arial" panose="020B0604020202020204" pitchFamily="34" charset="0"/>
              </a:rPr>
              <a:t>. </a:t>
            </a:r>
          </a:p>
          <a:p>
            <a:pPr marL="0" indent="0" algn="just">
              <a:buNone/>
            </a:pPr>
            <a:r>
              <a:rPr lang="ru-RU" sz="2000" b="1" dirty="0" smtClean="0">
                <a:latin typeface="Arial" panose="020B0604020202020204" pitchFamily="34" charset="0"/>
                <a:cs typeface="Arial" panose="020B0604020202020204" pitchFamily="34" charset="0"/>
              </a:rPr>
              <a:t>8</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Балаларға</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базарлық</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кітап</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бұрышын</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ұйымдастыру</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байқауы</a:t>
            </a:r>
            <a:r>
              <a:rPr lang="ru-RU" sz="2000" dirty="0">
                <a:latin typeface="Arial" panose="020B0604020202020204" pitchFamily="34" charset="0"/>
                <a:cs typeface="Arial" panose="020B0604020202020204" pitchFamily="34" charset="0"/>
              </a:rPr>
              <a:t>. </a:t>
            </a:r>
          </a:p>
          <a:p>
            <a:pPr marL="0" indent="0" algn="just">
              <a:buNone/>
            </a:pPr>
            <a:r>
              <a:rPr lang="ru-RU" sz="2000" b="1" dirty="0">
                <a:latin typeface="Arial" panose="020B0604020202020204" pitchFamily="34" charset="0"/>
                <a:cs typeface="Arial" panose="020B0604020202020204" pitchFamily="34" charset="0"/>
              </a:rPr>
              <a:t>9</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Әкем</a:t>
            </a:r>
            <a:r>
              <a:rPr lang="ru-RU" sz="2000" dirty="0">
                <a:latin typeface="Arial" panose="020B0604020202020204" pitchFamily="34" charset="0"/>
                <a:cs typeface="Arial" panose="020B0604020202020204" pitchFamily="34" charset="0"/>
              </a:rPr>
              <a:t> – </a:t>
            </a:r>
            <a:r>
              <a:rPr lang="ru-RU" sz="2000" dirty="0" err="1">
                <a:latin typeface="Arial" panose="020B0604020202020204" pitchFamily="34" charset="0"/>
                <a:cs typeface="Arial" panose="020B0604020202020204" pitchFamily="34" charset="0"/>
              </a:rPr>
              <a:t>асқар</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тауым</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әкелердің</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тәрбие</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мектебін</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дәріптеу</a:t>
            </a:r>
            <a:r>
              <a:rPr lang="ru-RU" sz="2000" dirty="0">
                <a:latin typeface="Arial" panose="020B0604020202020204" pitchFamily="34" charset="0"/>
                <a:cs typeface="Arial" panose="020B0604020202020204" pitchFamily="34" charset="0"/>
              </a:rPr>
              <a:t> </a:t>
            </a:r>
            <a:r>
              <a:rPr lang="ru-RU" sz="2000" dirty="0" err="1">
                <a:latin typeface="Arial" panose="020B0604020202020204" pitchFamily="34" charset="0"/>
                <a:cs typeface="Arial" panose="020B0604020202020204" pitchFamily="34" charset="0"/>
              </a:rPr>
              <a:t>байқауы</a:t>
            </a:r>
            <a:r>
              <a:rPr lang="ru-RU" sz="2000" dirty="0">
                <a:latin typeface="Arial" panose="020B0604020202020204" pitchFamily="34" charset="0"/>
                <a:cs typeface="Arial" panose="020B0604020202020204" pitchFamily="34" charset="0"/>
              </a:rPr>
              <a:t>. </a:t>
            </a:r>
            <a:r>
              <a:rPr lang="ru-RU" sz="2000" b="1" dirty="0" err="1" smtClean="0">
                <a:latin typeface="Arial" panose="020B0604020202020204" pitchFamily="34" charset="0"/>
                <a:cs typeface="Arial" panose="020B0604020202020204" pitchFamily="34" charset="0"/>
              </a:rPr>
              <a:t>Байқаулардың</a:t>
            </a:r>
            <a:r>
              <a:rPr lang="ru-RU" sz="2000" b="1" dirty="0" smtClean="0">
                <a:latin typeface="Arial" panose="020B0604020202020204" pitchFamily="34" charset="0"/>
                <a:cs typeface="Arial" panose="020B0604020202020204" pitchFamily="34" charset="0"/>
              </a:rPr>
              <a:t> </a:t>
            </a:r>
            <a:r>
              <a:rPr lang="ru-RU" sz="2000" b="1" dirty="0" err="1">
                <a:latin typeface="Arial" panose="020B0604020202020204" pitchFamily="34" charset="0"/>
                <a:cs typeface="Arial" panose="020B0604020202020204" pitchFamily="34" charset="0"/>
              </a:rPr>
              <a:t>ережелері</a:t>
            </a:r>
            <a:r>
              <a:rPr lang="ru-RU" sz="2000" b="1" dirty="0">
                <a:latin typeface="Arial" panose="020B0604020202020204" pitchFamily="34" charset="0"/>
                <a:cs typeface="Arial" panose="020B0604020202020204" pitchFamily="34" charset="0"/>
              </a:rPr>
              <a:t> </a:t>
            </a:r>
            <a:r>
              <a:rPr lang="ru-RU" sz="2000" b="1" dirty="0" err="1">
                <a:latin typeface="Arial" panose="020B0604020202020204" pitchFamily="34" charset="0"/>
                <a:cs typeface="Arial" panose="020B0604020202020204" pitchFamily="34" charset="0"/>
              </a:rPr>
              <a:t>Институттың</a:t>
            </a:r>
            <a:r>
              <a:rPr lang="ru-RU" sz="2000" b="1" dirty="0">
                <a:latin typeface="Arial" panose="020B0604020202020204" pitchFamily="34" charset="0"/>
                <a:cs typeface="Arial" panose="020B0604020202020204" pitchFamily="34" charset="0"/>
              </a:rPr>
              <a:t> www.irrd.kz </a:t>
            </a:r>
            <a:r>
              <a:rPr lang="ru-RU" sz="2000" b="1" dirty="0" err="1">
                <a:latin typeface="Arial" panose="020B0604020202020204" pitchFamily="34" charset="0"/>
                <a:cs typeface="Arial" panose="020B0604020202020204" pitchFamily="34" charset="0"/>
              </a:rPr>
              <a:t>сайтында</a:t>
            </a:r>
            <a:r>
              <a:rPr lang="ru-RU" sz="2000" b="1" dirty="0">
                <a:latin typeface="Arial" panose="020B0604020202020204" pitchFamily="34" charset="0"/>
                <a:cs typeface="Arial" panose="020B0604020202020204" pitchFamily="34" charset="0"/>
              </a:rPr>
              <a:t> </a:t>
            </a:r>
            <a:r>
              <a:rPr lang="ru-RU" sz="2000" b="1" dirty="0" err="1">
                <a:latin typeface="Arial" panose="020B0604020202020204" pitchFamily="34" charset="0"/>
                <a:cs typeface="Arial" panose="020B0604020202020204" pitchFamily="34" charset="0"/>
              </a:rPr>
              <a:t>орналастырылған</a:t>
            </a:r>
            <a:r>
              <a:rPr lang="ru-RU" sz="2000" b="1" dirty="0">
                <a:latin typeface="Arial" panose="020B0604020202020204" pitchFamily="34" charset="0"/>
                <a:cs typeface="Arial" panose="020B0604020202020204" pitchFamily="34" charset="0"/>
              </a:rPr>
              <a:t>. </a:t>
            </a:r>
            <a:endParaRPr lang="x-none" sz="2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2244211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pPr algn="ctr"/>
            <a:r>
              <a:rPr lang="kk-KZ" sz="4000" b="1" dirty="0">
                <a:solidFill>
                  <a:srgbClr val="0070C0"/>
                </a:solidFill>
                <a:latin typeface="Arial" panose="020B0604020202020204" pitchFamily="34" charset="0"/>
                <a:cs typeface="Arial" panose="020B0604020202020204" pitchFamily="34" charset="0"/>
              </a:rPr>
              <a:t>НАЗАРЛАРЫҢЫЗҒА РАХМЕТ! </a:t>
            </a:r>
            <a:endParaRPr lang="ru-RU" sz="4000" b="1" dirty="0">
              <a:solidFill>
                <a:srgbClr val="0070C0"/>
              </a:solidFill>
              <a:latin typeface="Arial" panose="020B0604020202020204" pitchFamily="34" charset="0"/>
              <a:cs typeface="Arial" panose="020B0604020202020204" pitchFamily="34" charset="0"/>
            </a:endParaRPr>
          </a:p>
        </p:txBody>
      </p:sp>
      <p:sp>
        <p:nvSpPr>
          <p:cNvPr id="5" name="Номер слайда 4"/>
          <p:cNvSpPr>
            <a:spLocks noGrp="1"/>
          </p:cNvSpPr>
          <p:nvPr>
            <p:ph type="sldNum" sz="quarter" idx="12"/>
          </p:nvPr>
        </p:nvSpPr>
        <p:spPr/>
        <p:txBody>
          <a:bodyPr/>
          <a:lstStyle/>
          <a:p>
            <a:fld id="{D60AA196-378B-4E34-85CE-A28CFE21B26D}" type="slidenum">
              <a:rPr lang="ru-RU" smtClean="0">
                <a:solidFill>
                  <a:prstClr val="black">
                    <a:tint val="75000"/>
                  </a:prstClr>
                </a:solidFill>
              </a:rPr>
              <a:pPr/>
              <a:t>30</a:t>
            </a:fld>
            <a:endParaRPr lang="ru-RU">
              <a:solidFill>
                <a:prstClr val="black">
                  <a:tint val="75000"/>
                </a:prstClr>
              </a:solidFill>
            </a:endParaRPr>
          </a:p>
        </p:txBody>
      </p:sp>
      <p:grpSp>
        <p:nvGrpSpPr>
          <p:cNvPr id="6" name="Группа 5"/>
          <p:cNvGrpSpPr/>
          <p:nvPr/>
        </p:nvGrpSpPr>
        <p:grpSpPr>
          <a:xfrm>
            <a:off x="5481708" y="1529255"/>
            <a:ext cx="6400238" cy="5192219"/>
            <a:chOff x="9001384" y="3323424"/>
            <a:chExt cx="3355608" cy="2941393"/>
          </a:xfrm>
        </p:grpSpPr>
        <p:sp>
          <p:nvSpPr>
            <p:cNvPr id="7" name="Прямоугольник 6"/>
            <p:cNvSpPr/>
            <p:nvPr/>
          </p:nvSpPr>
          <p:spPr>
            <a:xfrm>
              <a:off x="9661743" y="3355413"/>
              <a:ext cx="2695249" cy="434654"/>
            </a:xfrm>
            <a:prstGeom prst="rect">
              <a:avLst/>
            </a:prstGeom>
          </p:spPr>
          <p:txBody>
            <a:bodyPr wrap="none">
              <a:spAutoFit/>
            </a:bodyPr>
            <a:lstStyle/>
            <a:p>
              <a:r>
                <a:rPr lang="ru-RU" sz="2400" kern="50" dirty="0">
                  <a:solidFill>
                    <a:srgbClr val="4472C4">
                      <a:lumMod val="50000"/>
                    </a:srgbClr>
                  </a:solidFill>
                  <a:latin typeface="Arial" panose="020B0604020202020204" pitchFamily="34" charset="0"/>
                  <a:ea typeface="DejaVu Sans"/>
                  <a:cs typeface="Arial" panose="020B0604020202020204" pitchFamily="34" charset="0"/>
                </a:rPr>
                <a:t>8 (7172) 28-09-50</a:t>
              </a:r>
              <a:endParaRPr lang="ru-RU" sz="2400" dirty="0">
                <a:solidFill>
                  <a:srgbClr val="4472C4">
                    <a:lumMod val="50000"/>
                  </a:srgbClr>
                </a:solidFill>
                <a:latin typeface="Arial" panose="020B0604020202020204" pitchFamily="34" charset="0"/>
                <a:cs typeface="Arial" panose="020B0604020202020204" pitchFamily="34" charset="0"/>
              </a:endParaRPr>
            </a:p>
          </p:txBody>
        </p:sp>
        <p:pic>
          <p:nvPicPr>
            <p:cNvPr id="8" name="Picture 2" descr="Контакты - Мебель на заказ"/>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001384" y="3323424"/>
              <a:ext cx="606392" cy="28469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Infográfico: o método por trás de um email de marketing da Apple –  MacMagazin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186188" y="3702226"/>
              <a:ext cx="403497" cy="403497"/>
            </a:xfrm>
            <a:prstGeom prst="rect">
              <a:avLst/>
            </a:prstGeom>
            <a:noFill/>
            <a:extLst>
              <a:ext uri="{909E8E84-426E-40DD-AFC4-6F175D3DCCD1}">
                <a14:hiddenFill xmlns:a14="http://schemas.microsoft.com/office/drawing/2010/main">
                  <a:solidFill>
                    <a:srgbClr val="FFFFFF"/>
                  </a:solidFill>
                </a14:hiddenFill>
              </a:ext>
            </a:extLst>
          </p:spPr>
        </p:pic>
        <p:sp>
          <p:nvSpPr>
            <p:cNvPr id="10" name="Прямоугольник 9"/>
            <p:cNvSpPr/>
            <p:nvPr/>
          </p:nvSpPr>
          <p:spPr>
            <a:xfrm>
              <a:off x="9711154" y="3786929"/>
              <a:ext cx="1416657" cy="261533"/>
            </a:xfrm>
            <a:prstGeom prst="rect">
              <a:avLst/>
            </a:prstGeom>
          </p:spPr>
          <p:txBody>
            <a:bodyPr wrap="square">
              <a:spAutoFit/>
            </a:bodyPr>
            <a:lstStyle/>
            <a:p>
              <a:pPr marR="36195" algn="r"/>
              <a:r>
                <a:rPr lang="ru-RU" sz="2400" kern="50" dirty="0">
                  <a:solidFill>
                    <a:srgbClr val="4472C4">
                      <a:lumMod val="50000"/>
                    </a:srgbClr>
                  </a:solidFill>
                  <a:latin typeface="Arial" panose="020B0604020202020204" pitchFamily="34" charset="0"/>
                  <a:ea typeface="DejaVu Sans"/>
                  <a:cs typeface="Arial" panose="020B0604020202020204" pitchFamily="34" charset="0"/>
                </a:rPr>
                <a:t>i-rrd2021@mail.ru</a:t>
              </a:r>
            </a:p>
          </p:txBody>
        </p:sp>
        <p:sp>
          <p:nvSpPr>
            <p:cNvPr id="11" name="Овал 10"/>
            <p:cNvSpPr/>
            <p:nvPr/>
          </p:nvSpPr>
          <p:spPr>
            <a:xfrm>
              <a:off x="9123464" y="5150238"/>
              <a:ext cx="409628" cy="296647"/>
            </a:xfrm>
            <a:prstGeom prst="ellipse">
              <a:avLst/>
            </a:prstGeom>
            <a:blipFill>
              <a:blip r:embed="rId4"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Овал 11"/>
            <p:cNvSpPr/>
            <p:nvPr/>
          </p:nvSpPr>
          <p:spPr>
            <a:xfrm>
              <a:off x="9162204" y="4153265"/>
              <a:ext cx="403840" cy="358803"/>
            </a:xfrm>
            <a:prstGeom prst="ellipse">
              <a:avLst/>
            </a:prstGeom>
            <a:blipFill>
              <a:blip r:embed="rId5"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3" name="Овал 12"/>
            <p:cNvSpPr/>
            <p:nvPr/>
          </p:nvSpPr>
          <p:spPr>
            <a:xfrm>
              <a:off x="9152472" y="4640775"/>
              <a:ext cx="413505" cy="380756"/>
            </a:xfrm>
            <a:prstGeom prst="ellipse">
              <a:avLst/>
            </a:prstGeom>
            <a:blipFill>
              <a:blip r:embed="rId6" cstate="print">
                <a:extLst>
                  <a:ext uri="{28A0092B-C50C-407E-A947-70E740481C1C}">
                    <a14:useLocalDpi xmlns:a14="http://schemas.microsoft.com/office/drawing/2010/main" val="0"/>
                  </a:ext>
                </a:extLst>
              </a:blip>
              <a:srcRect/>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4" name="Прямоугольник 13"/>
            <p:cNvSpPr/>
            <p:nvPr/>
          </p:nvSpPr>
          <p:spPr>
            <a:xfrm>
              <a:off x="9711154" y="5134718"/>
              <a:ext cx="2452661" cy="1130099"/>
            </a:xfrm>
            <a:prstGeom prst="rect">
              <a:avLst/>
            </a:prstGeom>
          </p:spPr>
          <p:txBody>
            <a:bodyPr wrap="square">
              <a:spAutoFit/>
            </a:bodyPr>
            <a:lstStyle/>
            <a:p>
              <a:r>
                <a:rPr lang="ru-RU" sz="2400" kern="50" dirty="0">
                  <a:solidFill>
                    <a:srgbClr val="4472C4">
                      <a:lumMod val="50000"/>
                    </a:srgbClr>
                  </a:solidFill>
                  <a:latin typeface="Arial" panose="020B0604020202020204" pitchFamily="34" charset="0"/>
                  <a:ea typeface="DejaVu Sans"/>
                  <a:cs typeface="Arial" panose="020B0604020202020204" pitchFamily="34" charset="0"/>
                </a:rPr>
                <a:t>Балаларды </a:t>
              </a:r>
              <a:r>
                <a:rPr lang="ru-RU" sz="2400" kern="50" dirty="0" err="1">
                  <a:solidFill>
                    <a:srgbClr val="4472C4">
                      <a:lumMod val="50000"/>
                    </a:srgbClr>
                  </a:solidFill>
                  <a:latin typeface="Arial" panose="020B0604020202020204" pitchFamily="34" charset="0"/>
                  <a:ea typeface="DejaVu Sans"/>
                  <a:cs typeface="Arial" panose="020B0604020202020204" pitchFamily="34" charset="0"/>
                </a:rPr>
                <a:t>ерте</a:t>
              </a:r>
              <a:r>
                <a:rPr lang="ru-RU" sz="2400" kern="50" dirty="0">
                  <a:solidFill>
                    <a:srgbClr val="4472C4">
                      <a:lumMod val="50000"/>
                    </a:srgbClr>
                  </a:solidFill>
                  <a:latin typeface="Arial" panose="020B0604020202020204" pitchFamily="34" charset="0"/>
                  <a:ea typeface="DejaVu Sans"/>
                  <a:cs typeface="Arial" panose="020B0604020202020204" pitchFamily="34" charset="0"/>
                </a:rPr>
                <a:t> </a:t>
              </a:r>
              <a:r>
                <a:rPr lang="ru-RU" sz="2400" kern="50" dirty="0" err="1">
                  <a:solidFill>
                    <a:srgbClr val="4472C4">
                      <a:lumMod val="50000"/>
                    </a:srgbClr>
                  </a:solidFill>
                  <a:latin typeface="Arial" panose="020B0604020202020204" pitchFamily="34" charset="0"/>
                  <a:ea typeface="DejaVu Sans"/>
                  <a:cs typeface="Arial" panose="020B0604020202020204" pitchFamily="34" charset="0"/>
                </a:rPr>
                <a:t>дамыту</a:t>
              </a:r>
              <a:r>
                <a:rPr lang="ru-RU" sz="2400" kern="50" dirty="0">
                  <a:solidFill>
                    <a:srgbClr val="4472C4">
                      <a:lumMod val="50000"/>
                    </a:srgbClr>
                  </a:solidFill>
                  <a:latin typeface="Arial" panose="020B0604020202020204" pitchFamily="34" charset="0"/>
                  <a:ea typeface="DejaVu Sans"/>
                  <a:cs typeface="Arial" panose="020B0604020202020204" pitchFamily="34" charset="0"/>
                </a:rPr>
                <a:t> институты </a:t>
              </a:r>
            </a:p>
          </p:txBody>
        </p:sp>
        <p:sp>
          <p:nvSpPr>
            <p:cNvPr id="15" name="Прямоугольник 14"/>
            <p:cNvSpPr/>
            <p:nvPr/>
          </p:nvSpPr>
          <p:spPr>
            <a:xfrm>
              <a:off x="9661743" y="4206122"/>
              <a:ext cx="2452661" cy="434654"/>
            </a:xfrm>
            <a:prstGeom prst="rect">
              <a:avLst/>
            </a:prstGeom>
          </p:spPr>
          <p:txBody>
            <a:bodyPr wrap="square">
              <a:spAutoFit/>
            </a:bodyPr>
            <a:lstStyle/>
            <a:p>
              <a:r>
                <a:rPr lang="en-US" sz="2400" kern="50" dirty="0">
                  <a:solidFill>
                    <a:srgbClr val="4472C4">
                      <a:lumMod val="50000"/>
                    </a:srgbClr>
                  </a:solidFill>
                  <a:latin typeface="Arial" panose="020B0604020202020204" pitchFamily="34" charset="0"/>
                  <a:ea typeface="DejaVu Sans"/>
                  <a:cs typeface="Arial" panose="020B0604020202020204" pitchFamily="34" charset="0"/>
                </a:rPr>
                <a:t>doshkola_kz</a:t>
              </a:r>
            </a:p>
          </p:txBody>
        </p:sp>
        <p:sp>
          <p:nvSpPr>
            <p:cNvPr id="16" name="Прямоугольник 15"/>
            <p:cNvSpPr/>
            <p:nvPr/>
          </p:nvSpPr>
          <p:spPr>
            <a:xfrm>
              <a:off x="9688471" y="4568389"/>
              <a:ext cx="2452661" cy="1477821"/>
            </a:xfrm>
            <a:prstGeom prst="rect">
              <a:avLst/>
            </a:prstGeom>
          </p:spPr>
          <p:txBody>
            <a:bodyPr wrap="square">
              <a:spAutoFit/>
            </a:bodyPr>
            <a:lstStyle/>
            <a:p>
              <a:r>
                <a:rPr lang="ru-RU" sz="2400" kern="50" dirty="0">
                  <a:solidFill>
                    <a:srgbClr val="4472C4">
                      <a:lumMod val="50000"/>
                    </a:srgbClr>
                  </a:solidFill>
                  <a:latin typeface="Arial" panose="020B0604020202020204" pitchFamily="34" charset="0"/>
                  <a:ea typeface="DejaVu Sans"/>
                  <a:cs typeface="Arial" panose="020B0604020202020204" pitchFamily="34" charset="0"/>
                </a:rPr>
                <a:t>Мектепке </a:t>
              </a:r>
              <a:r>
                <a:rPr lang="ru-RU" sz="2400" kern="50" dirty="0" err="1">
                  <a:solidFill>
                    <a:srgbClr val="4472C4">
                      <a:lumMod val="50000"/>
                    </a:srgbClr>
                  </a:solidFill>
                  <a:latin typeface="Arial" panose="020B0604020202020204" pitchFamily="34" charset="0"/>
                  <a:ea typeface="DejaVu Sans"/>
                  <a:cs typeface="Arial" panose="020B0604020202020204" pitchFamily="34" charset="0"/>
                </a:rPr>
                <a:t>дейінгі</a:t>
              </a:r>
              <a:r>
                <a:rPr lang="ru-RU" sz="2400" kern="50" dirty="0">
                  <a:solidFill>
                    <a:srgbClr val="4472C4">
                      <a:lumMod val="50000"/>
                    </a:srgbClr>
                  </a:solidFill>
                  <a:latin typeface="Arial" panose="020B0604020202020204" pitchFamily="34" charset="0"/>
                  <a:ea typeface="DejaVu Sans"/>
                  <a:cs typeface="Arial" panose="020B0604020202020204" pitchFamily="34" charset="0"/>
                </a:rPr>
                <a:t> </a:t>
              </a:r>
              <a:r>
                <a:rPr lang="ru-RU" sz="2400" kern="50" dirty="0" err="1">
                  <a:solidFill>
                    <a:srgbClr val="4472C4">
                      <a:lumMod val="50000"/>
                    </a:srgbClr>
                  </a:solidFill>
                  <a:latin typeface="Arial" panose="020B0604020202020204" pitchFamily="34" charset="0"/>
                  <a:ea typeface="DejaVu Sans"/>
                  <a:cs typeface="Arial" panose="020B0604020202020204" pitchFamily="34" charset="0"/>
                </a:rPr>
                <a:t>ұйым</a:t>
              </a:r>
              <a:r>
                <a:rPr lang="ru-RU" sz="2400" kern="50" dirty="0">
                  <a:solidFill>
                    <a:srgbClr val="4472C4">
                      <a:lumMod val="50000"/>
                    </a:srgbClr>
                  </a:solidFill>
                  <a:latin typeface="Arial" panose="020B0604020202020204" pitchFamily="34" charset="0"/>
                  <a:ea typeface="DejaVu Sans"/>
                  <a:cs typeface="Arial" panose="020B0604020202020204" pitchFamily="34" charset="0"/>
                </a:rPr>
                <a:t> </a:t>
              </a:r>
              <a:r>
                <a:rPr lang="ru-RU" sz="2400" kern="50" dirty="0" err="1">
                  <a:solidFill>
                    <a:srgbClr val="4472C4">
                      <a:lumMod val="50000"/>
                    </a:srgbClr>
                  </a:solidFill>
                  <a:latin typeface="Arial" panose="020B0604020202020204" pitchFamily="34" charset="0"/>
                  <a:ea typeface="DejaVu Sans"/>
                  <a:cs typeface="Arial" panose="020B0604020202020204" pitchFamily="34" charset="0"/>
                </a:rPr>
                <a:t>педагогтері</a:t>
              </a:r>
              <a:r>
                <a:rPr lang="ru-RU" sz="2400" kern="50" dirty="0">
                  <a:solidFill>
                    <a:srgbClr val="4472C4">
                      <a:lumMod val="50000"/>
                    </a:srgbClr>
                  </a:solidFill>
                  <a:latin typeface="Arial" panose="020B0604020202020204" pitchFamily="34" charset="0"/>
                  <a:ea typeface="DejaVu Sans"/>
                  <a:cs typeface="Arial" panose="020B0604020202020204" pitchFamily="34" charset="0"/>
                </a:rPr>
                <a:t> (клуб) </a:t>
              </a:r>
            </a:p>
          </p:txBody>
        </p:sp>
      </p:grpSp>
      <p:pic>
        <p:nvPicPr>
          <p:cNvPr id="17" name="Picture 2" descr="Diary Png - Paper And Pencil Png Transparent PNG - 3123x1665 - Free  Download on NicePNG"/>
          <p:cNvPicPr>
            <a:picLocks noGrp="1" noChangeAspect="1" noChangeArrowheads="1"/>
          </p:cNvPicPr>
          <p:nvPr>
            <p:ph idx="1"/>
          </p:nvPr>
        </p:nvPicPr>
        <p:blipFill>
          <a:blip r:embed="rId7" cstate="print">
            <a:extLst>
              <a:ext uri="{BEBA8EAE-BF5A-486C-A8C5-ECC9F3942E4B}">
                <a14:imgProps xmlns:a14="http://schemas.microsoft.com/office/drawing/2010/main">
                  <a14:imgLayer r:embed="rId8">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1008670" y="2515430"/>
            <a:ext cx="3111387" cy="18112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6001986"/>
      </p:ext>
    </p:extLst>
  </p:cSld>
  <p:clrMapOvr>
    <a:masterClrMapping/>
  </p:clrMapOvr>
  <p:timing>
    <p:tnLst>
      <p:par>
        <p:cTn id="1" dur="indefinite" restart="never" nodeType="tmRoot"/>
      </p:par>
    </p:tnLst>
  </p:timing>
</p:sld>
</file>

<file path=ppt/theme/theme1.xml><?xml version="1.0" encoding="utf-8"?>
<a:theme xmlns:a="http://schemas.openxmlformats.org/drawingml/2006/main" name="1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Тема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Тема Office">
  <a:themeElements>
    <a:clrScheme name="Стандартная">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Стандартная">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970</TotalTime>
  <Words>3286</Words>
  <Application>Microsoft Office PowerPoint</Application>
  <PresentationFormat>Широкоэкранный</PresentationFormat>
  <Paragraphs>692</Paragraphs>
  <Slides>30</Slides>
  <Notes>2</Notes>
  <HiddenSlides>0</HiddenSlides>
  <MMClips>0</MMClips>
  <ScaleCrop>false</ScaleCrop>
  <HeadingPairs>
    <vt:vector size="6" baseType="variant">
      <vt:variant>
        <vt:lpstr>Использованные шрифты</vt:lpstr>
      </vt:variant>
      <vt:variant>
        <vt:i4>9</vt:i4>
      </vt:variant>
      <vt:variant>
        <vt:lpstr>Тема</vt:lpstr>
      </vt:variant>
      <vt:variant>
        <vt:i4>6</vt:i4>
      </vt:variant>
      <vt:variant>
        <vt:lpstr>Заголовки слайдов</vt:lpstr>
      </vt:variant>
      <vt:variant>
        <vt:i4>30</vt:i4>
      </vt:variant>
    </vt:vector>
  </HeadingPairs>
  <TitlesOfParts>
    <vt:vector size="45" baseType="lpstr">
      <vt:lpstr>DejaVu Sans</vt:lpstr>
      <vt:lpstr>PMingLiU</vt:lpstr>
      <vt:lpstr>Quattrocento Sans</vt:lpstr>
      <vt:lpstr>Arial</vt:lpstr>
      <vt:lpstr>Calibri</vt:lpstr>
      <vt:lpstr>Calibri Light</vt:lpstr>
      <vt:lpstr>Times New Roman</vt:lpstr>
      <vt:lpstr>Wingdings</vt:lpstr>
      <vt:lpstr>Wingdings 3</vt:lpstr>
      <vt:lpstr>1_Тема Office</vt:lpstr>
      <vt:lpstr>2_Тема Office</vt:lpstr>
      <vt:lpstr>3_Тема Office</vt:lpstr>
      <vt:lpstr>1_Office Theme</vt:lpstr>
      <vt:lpstr>4_Тема Office</vt:lpstr>
      <vt:lpstr>Office Theme</vt:lpstr>
      <vt:lpstr>ҚАЗАҚСТАН РЕСПУБЛИКАСЫ ОҚУ-АҒАРТУ МИНИСТРЛІГІ  БАЛАЛАРДЫ ЕРТЕ ДАМЫТУ ИНСТИТУТЫ</vt:lpstr>
      <vt:lpstr>МЕКТЕПКЕ ДЕЙІНГІ ТӘРБИЕ МЕН ОҚЫТУ</vt:lpstr>
      <vt:lpstr>Презентация PowerPoint</vt:lpstr>
      <vt:lpstr>Презентация PowerPoint</vt:lpstr>
      <vt:lpstr>Презентация PowerPoint</vt:lpstr>
      <vt:lpstr>Презентация PowerPoint</vt:lpstr>
      <vt:lpstr>Презентация PowerPoint</vt:lpstr>
      <vt:lpstr>МЕКТЕПКЕ ДЕЙІНГІ ҰЙЫМДАР ТӘРБИЕЛЕУ-БІЛІМ БЕРУ ПРОЦЕСІН:</vt:lpstr>
      <vt:lpstr>ТӘРБИЕЛЕНУШІЛЕРДІҢ ЖЕКЕ ТҰЛҒАСЫН ЖАН-ЖАҚТЫ ДАМЫТУ МЫНА БАҒЫТТАР БОЙЫНША:</vt:lpstr>
      <vt:lpstr>БАЛАЛАРДЫҢ ДАҒДЫЛАРЫН ҚАЛЫПТАСТЫРУ ЖӘНЕ ДАМЫТУ КЕЛЕСІ ҰЙЫМДАСТЫРЫЛҒАН ІС-ӘРЕКЕТТЕРДІ КІРІКТІРУ АРҚЫЛЫ ІСКЕ АСЫРЫЛАДЫ:</vt:lpstr>
      <vt:lpstr>Презентация PowerPoint</vt:lpstr>
      <vt:lpstr>Презентация PowerPoint</vt:lpstr>
      <vt:lpstr>Ұсынылады:</vt:lpstr>
      <vt:lpstr>Презентация PowerPoint</vt:lpstr>
      <vt:lpstr>Презентация PowerPoint</vt:lpstr>
      <vt:lpstr>Презентация PowerPoint</vt:lpstr>
      <vt:lpstr>Презентация PowerPoint</vt:lpstr>
      <vt:lpstr>Мектепке дейінгі тәрбие мен оқытудың жалпыға міндетті стандарты мен Үлгілік оқу жоспарына сәйкес Мектепке дейінгі тәрбие мен оқытудың үлгілік оқу бағдарламасының мазмұны:</vt:lpstr>
      <vt:lpstr>Презентация PowerPoint</vt:lpstr>
      <vt:lpstr>Презентация PowerPoint</vt:lpstr>
      <vt:lpstr> ПЕДАГОГИКАЛЫҚ ПРОЦЕСТІ ҰЙЫМДАСТЫРУ </vt:lpstr>
      <vt:lpstr>          БАҒДАРЛАМАНЫ МЕҢГЕРУ КЕЗЕҢІ</vt:lpstr>
      <vt:lpstr>ОҚЫТУ МЕРЗІМІНЕ ҚОЙЫЛАТЫН ТАЛАПТАР</vt:lpstr>
      <vt:lpstr>ЗАТТЫҚ-КЕҢІСТІКТІК ДАМЫТУШЫ ОРТАНЫ ҰЙЫМДАСТЫРУҒА ҚОЙЫЛАТЫН ТАЛАПТАР</vt:lpstr>
      <vt:lpstr>ПЕДАГОГКЕ ҚОЙЫЛАТЫН ТАЛАПТАР</vt:lpstr>
      <vt:lpstr>ПЕДАГОГТЕРГЕ АРНАЛҒАН КӘСІБИ БАЙҚАУЛАР: </vt:lpstr>
      <vt:lpstr>Презентация PowerPoint</vt:lpstr>
      <vt:lpstr>Презентация PowerPoint</vt:lpstr>
      <vt:lpstr>ЖЫЛ БОЙЫ БАЛАЛАРҒА АРНАЛҒАН КЕЛЕСІ БАЙҚАУЛАР ӨТКІЗІЛЕДІ:  </vt:lpstr>
      <vt:lpstr>НАЗАРЛАРЫҢЫЗҒА РАХМЕТ!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Учетная запись Майкрософт</dc:creator>
  <cp:lastModifiedBy>РЦДД</cp:lastModifiedBy>
  <cp:revision>236</cp:revision>
  <dcterms:created xsi:type="dcterms:W3CDTF">2021-12-01T11:03:10Z</dcterms:created>
  <dcterms:modified xsi:type="dcterms:W3CDTF">2022-08-17T04:01:22Z</dcterms:modified>
</cp:coreProperties>
</file>